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73" r:id="rId3"/>
    <p:sldId id="274" r:id="rId4"/>
    <p:sldId id="276" r:id="rId5"/>
    <p:sldId id="275" r:id="rId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744A"/>
    <a:srgbClr val="CCFFCC"/>
    <a:srgbClr val="CCFF99"/>
    <a:srgbClr val="99FF99"/>
    <a:srgbClr val="66FF99"/>
    <a:srgbClr val="66FFCC"/>
    <a:srgbClr val="99FFCC"/>
    <a:srgbClr val="E63A04"/>
    <a:srgbClr val="6E84A2"/>
    <a:srgbClr val="1399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84" autoAdjust="0"/>
    <p:restoredTop sz="94660"/>
  </p:normalViewPr>
  <p:slideViewPr>
    <p:cSldViewPr snapToGrid="0">
      <p:cViewPr varScale="1">
        <p:scale>
          <a:sx n="87" d="100"/>
          <a:sy n="87" d="100"/>
        </p:scale>
        <p:origin x="77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CDD5AFB-5E51-4794-B6E2-D2AB3ABBF5F3}" type="datetimeFigureOut">
              <a:rPr kumimoji="1" lang="ja-JP" altLang="en-US" smtClean="0"/>
              <a:t>2019/9/27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D36656-1D5C-4DC1-B4A6-979F1D6ED582}" type="slidenum">
              <a:rPr kumimoji="1" lang="ja-JP" altLang="en-US" smtClean="0"/>
              <a:t>‹#›</a:t>
            </a:fld>
            <a:endParaRPr kumimoji="1" lang="ja-JP" altLang="en-US" dirty="0"/>
          </a:p>
        </p:txBody>
      </p:sp>
    </p:spTree>
    <p:extLst>
      <p:ext uri="{BB962C8B-B14F-4D97-AF65-F5344CB8AC3E}">
        <p14:creationId xmlns:p14="http://schemas.microsoft.com/office/powerpoint/2010/main" val="4129446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DD5AFB-5E51-4794-B6E2-D2AB3ABBF5F3}" type="datetimeFigureOut">
              <a:rPr kumimoji="1" lang="ja-JP" altLang="en-US" smtClean="0"/>
              <a:t>2019/9/27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D36656-1D5C-4DC1-B4A6-979F1D6ED582}" type="slidenum">
              <a:rPr kumimoji="1" lang="ja-JP" altLang="en-US" smtClean="0"/>
              <a:t>‹#›</a:t>
            </a:fld>
            <a:endParaRPr kumimoji="1" lang="ja-JP" altLang="en-US" dirty="0"/>
          </a:p>
        </p:txBody>
      </p:sp>
    </p:spTree>
    <p:extLst>
      <p:ext uri="{BB962C8B-B14F-4D97-AF65-F5344CB8AC3E}">
        <p14:creationId xmlns:p14="http://schemas.microsoft.com/office/powerpoint/2010/main" val="267262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DD5AFB-5E51-4794-B6E2-D2AB3ABBF5F3}" type="datetimeFigureOut">
              <a:rPr kumimoji="1" lang="ja-JP" altLang="en-US" smtClean="0"/>
              <a:t>2019/9/27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D36656-1D5C-4DC1-B4A6-979F1D6ED582}" type="slidenum">
              <a:rPr kumimoji="1" lang="ja-JP" altLang="en-US" smtClean="0"/>
              <a:t>‹#›</a:t>
            </a:fld>
            <a:endParaRPr kumimoji="1" lang="ja-JP" altLang="en-US" dirty="0"/>
          </a:p>
        </p:txBody>
      </p:sp>
    </p:spTree>
    <p:extLst>
      <p:ext uri="{BB962C8B-B14F-4D97-AF65-F5344CB8AC3E}">
        <p14:creationId xmlns:p14="http://schemas.microsoft.com/office/powerpoint/2010/main" val="2798985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CDD5AFB-5E51-4794-B6E2-D2AB3ABBF5F3}" type="datetimeFigureOut">
              <a:rPr kumimoji="1" lang="ja-JP" altLang="en-US" smtClean="0"/>
              <a:t>2019/9/27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D36656-1D5C-4DC1-B4A6-979F1D6ED582}" type="slidenum">
              <a:rPr kumimoji="1" lang="ja-JP" altLang="en-US" smtClean="0"/>
              <a:t>‹#›</a:t>
            </a:fld>
            <a:endParaRPr kumimoji="1" lang="ja-JP" altLang="en-US" dirty="0"/>
          </a:p>
        </p:txBody>
      </p:sp>
    </p:spTree>
    <p:extLst>
      <p:ext uri="{BB962C8B-B14F-4D97-AF65-F5344CB8AC3E}">
        <p14:creationId xmlns:p14="http://schemas.microsoft.com/office/powerpoint/2010/main" val="237843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CDD5AFB-5E51-4794-B6E2-D2AB3ABBF5F3}" type="datetimeFigureOut">
              <a:rPr kumimoji="1" lang="ja-JP" altLang="en-US" smtClean="0"/>
              <a:t>2019/9/27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2D36656-1D5C-4DC1-B4A6-979F1D6ED582}" type="slidenum">
              <a:rPr kumimoji="1" lang="ja-JP" altLang="en-US" smtClean="0"/>
              <a:t>‹#›</a:t>
            </a:fld>
            <a:endParaRPr kumimoji="1" lang="ja-JP" altLang="en-US" dirty="0"/>
          </a:p>
        </p:txBody>
      </p:sp>
    </p:spTree>
    <p:extLst>
      <p:ext uri="{BB962C8B-B14F-4D97-AF65-F5344CB8AC3E}">
        <p14:creationId xmlns:p14="http://schemas.microsoft.com/office/powerpoint/2010/main" val="3117065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CDD5AFB-5E51-4794-B6E2-D2AB3ABBF5F3}" type="datetimeFigureOut">
              <a:rPr kumimoji="1" lang="ja-JP" altLang="en-US" smtClean="0"/>
              <a:t>2019/9/27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2D36656-1D5C-4DC1-B4A6-979F1D6ED582}" type="slidenum">
              <a:rPr kumimoji="1" lang="ja-JP" altLang="en-US" smtClean="0"/>
              <a:t>‹#›</a:t>
            </a:fld>
            <a:endParaRPr kumimoji="1" lang="ja-JP" altLang="en-US" dirty="0"/>
          </a:p>
        </p:txBody>
      </p:sp>
    </p:spTree>
    <p:extLst>
      <p:ext uri="{BB962C8B-B14F-4D97-AF65-F5344CB8AC3E}">
        <p14:creationId xmlns:p14="http://schemas.microsoft.com/office/powerpoint/2010/main" val="389947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CDD5AFB-5E51-4794-B6E2-D2AB3ABBF5F3}" type="datetimeFigureOut">
              <a:rPr kumimoji="1" lang="ja-JP" altLang="en-US" smtClean="0"/>
              <a:t>2019/9/27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2D36656-1D5C-4DC1-B4A6-979F1D6ED582}" type="slidenum">
              <a:rPr kumimoji="1" lang="ja-JP" altLang="en-US" smtClean="0"/>
              <a:t>‹#›</a:t>
            </a:fld>
            <a:endParaRPr kumimoji="1" lang="ja-JP" altLang="en-US" dirty="0"/>
          </a:p>
        </p:txBody>
      </p:sp>
    </p:spTree>
    <p:extLst>
      <p:ext uri="{BB962C8B-B14F-4D97-AF65-F5344CB8AC3E}">
        <p14:creationId xmlns:p14="http://schemas.microsoft.com/office/powerpoint/2010/main" val="3386424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CDD5AFB-5E51-4794-B6E2-D2AB3ABBF5F3}" type="datetimeFigureOut">
              <a:rPr kumimoji="1" lang="ja-JP" altLang="en-US" smtClean="0"/>
              <a:t>2019/9/27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2D36656-1D5C-4DC1-B4A6-979F1D6ED582}" type="slidenum">
              <a:rPr kumimoji="1" lang="ja-JP" altLang="en-US" smtClean="0"/>
              <a:t>‹#›</a:t>
            </a:fld>
            <a:endParaRPr kumimoji="1" lang="ja-JP" altLang="en-US" dirty="0"/>
          </a:p>
        </p:txBody>
      </p:sp>
    </p:spTree>
    <p:extLst>
      <p:ext uri="{BB962C8B-B14F-4D97-AF65-F5344CB8AC3E}">
        <p14:creationId xmlns:p14="http://schemas.microsoft.com/office/powerpoint/2010/main" val="278869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121" name="図 120"/>
          <p:cNvPicPr>
            <a:picLocks noChangeAspect="1"/>
          </p:cNvPicPr>
          <p:nvPr userDrawn="1"/>
        </p:nvPicPr>
        <p:blipFill rotWithShape="1">
          <a:blip r:embed="rId2"/>
          <a:srcRect l="7864" t="18392" r="7750" b="18509"/>
          <a:stretch/>
        </p:blipFill>
        <p:spPr>
          <a:xfrm>
            <a:off x="10670648" y="154759"/>
            <a:ext cx="1316272" cy="274796"/>
          </a:xfrm>
          <a:prstGeom prst="rect">
            <a:avLst/>
          </a:prstGeom>
        </p:spPr>
      </p:pic>
      <p:sp>
        <p:nvSpPr>
          <p:cNvPr id="3" name="テキスト ボックス 23"/>
          <p:cNvSpPr txBox="1">
            <a:spLocks noChangeArrowheads="1"/>
          </p:cNvSpPr>
          <p:nvPr userDrawn="1"/>
        </p:nvSpPr>
        <p:spPr bwMode="auto">
          <a:xfrm>
            <a:off x="4043909" y="6599018"/>
            <a:ext cx="3841116" cy="258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charset="0"/>
                <a:ea typeface="メイリオ" pitchFamily="50" charset="-128"/>
                <a:cs typeface="メイリオ" pitchFamily="50" charset="-128"/>
              </a:defRPr>
            </a:lvl1pPr>
            <a:lvl2pPr marL="742950" indent="-285750">
              <a:defRPr kumimoji="1">
                <a:solidFill>
                  <a:schemeClr val="tx1"/>
                </a:solidFill>
                <a:latin typeface="Arial" charset="0"/>
                <a:ea typeface="メイリオ" pitchFamily="50" charset="-128"/>
                <a:cs typeface="メイリオ" pitchFamily="50" charset="-128"/>
              </a:defRPr>
            </a:lvl2pPr>
            <a:lvl3pPr marL="1143000" indent="-228600">
              <a:defRPr kumimoji="1">
                <a:solidFill>
                  <a:schemeClr val="tx1"/>
                </a:solidFill>
                <a:latin typeface="Arial" charset="0"/>
                <a:ea typeface="メイリオ" pitchFamily="50" charset="-128"/>
                <a:cs typeface="メイリオ" pitchFamily="50" charset="-128"/>
              </a:defRPr>
            </a:lvl3pPr>
            <a:lvl4pPr marL="1600200" indent="-228600">
              <a:defRPr kumimoji="1">
                <a:solidFill>
                  <a:schemeClr val="tx1"/>
                </a:solidFill>
                <a:latin typeface="Arial" charset="0"/>
                <a:ea typeface="メイリオ" pitchFamily="50" charset="-128"/>
                <a:cs typeface="メイリオ" pitchFamily="50" charset="-128"/>
              </a:defRPr>
            </a:lvl4pPr>
            <a:lvl5pPr marL="2057400" indent="-228600">
              <a:defRPr kumimoji="1">
                <a:solidFill>
                  <a:schemeClr val="tx1"/>
                </a:solidFill>
                <a:latin typeface="Arial"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Arial"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Arial"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Arial"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Arial" charset="0"/>
                <a:ea typeface="メイリオ" pitchFamily="50" charset="-128"/>
                <a:cs typeface="メイリオ" pitchFamily="50" charset="-128"/>
              </a:defRPr>
            </a:lvl9pPr>
          </a:lstStyle>
          <a:p>
            <a:pPr algn="l"/>
            <a:r>
              <a:rPr kumimoji="1" lang="en-US" altLang="ja-JP" sz="1083" b="0" i="0" kern="1200" dirty="0" smtClean="0">
                <a:solidFill>
                  <a:schemeClr val="tx1"/>
                </a:solidFill>
                <a:effectLst/>
                <a:latin typeface="Arial" charset="0"/>
                <a:ea typeface="メイリオ" pitchFamily="50" charset="-128"/>
                <a:cs typeface="メイリオ" pitchFamily="50" charset="-128"/>
              </a:rPr>
              <a:t>2019 Copyright© NIHONKEIEI </a:t>
            </a:r>
            <a:r>
              <a:rPr kumimoji="1" lang="en-US" altLang="ja-JP" sz="1083" b="0" i="0" kern="1200" dirty="0" err="1" smtClean="0">
                <a:solidFill>
                  <a:schemeClr val="tx1"/>
                </a:solidFill>
                <a:effectLst/>
                <a:latin typeface="Arial" charset="0"/>
                <a:ea typeface="メイリオ" pitchFamily="50" charset="-128"/>
                <a:cs typeface="メイリオ" pitchFamily="50" charset="-128"/>
              </a:rPr>
              <a:t>Co.,Ltd</a:t>
            </a:r>
            <a:r>
              <a:rPr kumimoji="1" lang="en-US" altLang="ja-JP" sz="1083" b="0" i="0" kern="1200" dirty="0" smtClean="0">
                <a:solidFill>
                  <a:schemeClr val="tx1"/>
                </a:solidFill>
                <a:effectLst/>
                <a:latin typeface="Arial" charset="0"/>
                <a:ea typeface="メイリオ" pitchFamily="50" charset="-128"/>
                <a:cs typeface="メイリオ" pitchFamily="50" charset="-128"/>
              </a:rPr>
              <a:t>. All rights reserved.</a:t>
            </a:r>
            <a:endParaRPr lang="en-US" altLang="ja-JP" sz="1083" dirty="0">
              <a:solidFill>
                <a:srgbClr val="404040"/>
              </a:solidFill>
              <a:latin typeface="メイリオ" pitchFamily="50" charset="-128"/>
            </a:endParaRPr>
          </a:p>
        </p:txBody>
      </p:sp>
    </p:spTree>
    <p:extLst>
      <p:ext uri="{BB962C8B-B14F-4D97-AF65-F5344CB8AC3E}">
        <p14:creationId xmlns:p14="http://schemas.microsoft.com/office/powerpoint/2010/main" val="3147502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CDD5AFB-5E51-4794-B6E2-D2AB3ABBF5F3}" type="datetimeFigureOut">
              <a:rPr kumimoji="1" lang="ja-JP" altLang="en-US" smtClean="0"/>
              <a:t>2019/9/27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2D36656-1D5C-4DC1-B4A6-979F1D6ED582}" type="slidenum">
              <a:rPr kumimoji="1" lang="ja-JP" altLang="en-US" smtClean="0"/>
              <a:t>‹#›</a:t>
            </a:fld>
            <a:endParaRPr kumimoji="1" lang="ja-JP" altLang="en-US" dirty="0"/>
          </a:p>
        </p:txBody>
      </p:sp>
    </p:spTree>
    <p:extLst>
      <p:ext uri="{BB962C8B-B14F-4D97-AF65-F5344CB8AC3E}">
        <p14:creationId xmlns:p14="http://schemas.microsoft.com/office/powerpoint/2010/main" val="284869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CDD5AFB-5E51-4794-B6E2-D2AB3ABBF5F3}" type="datetimeFigureOut">
              <a:rPr kumimoji="1" lang="ja-JP" altLang="en-US" smtClean="0"/>
              <a:t>2019/9/27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2D36656-1D5C-4DC1-B4A6-979F1D6ED582}" type="slidenum">
              <a:rPr kumimoji="1" lang="ja-JP" altLang="en-US" smtClean="0"/>
              <a:t>‹#›</a:t>
            </a:fld>
            <a:endParaRPr kumimoji="1" lang="ja-JP" altLang="en-US" dirty="0"/>
          </a:p>
        </p:txBody>
      </p:sp>
    </p:spTree>
    <p:extLst>
      <p:ext uri="{BB962C8B-B14F-4D97-AF65-F5344CB8AC3E}">
        <p14:creationId xmlns:p14="http://schemas.microsoft.com/office/powerpoint/2010/main" val="2188171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D5AFB-5E51-4794-B6E2-D2AB3ABBF5F3}" type="datetimeFigureOut">
              <a:rPr kumimoji="1" lang="ja-JP" altLang="en-US" smtClean="0"/>
              <a:t>2019/9/27</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36656-1D5C-4DC1-B4A6-979F1D6ED582}" type="slidenum">
              <a:rPr kumimoji="1" lang="ja-JP" altLang="en-US" smtClean="0"/>
              <a:t>‹#›</a:t>
            </a:fld>
            <a:endParaRPr kumimoji="1" lang="ja-JP" altLang="en-US" dirty="0"/>
          </a:p>
        </p:txBody>
      </p:sp>
    </p:spTree>
    <p:extLst>
      <p:ext uri="{BB962C8B-B14F-4D97-AF65-F5344CB8AC3E}">
        <p14:creationId xmlns:p14="http://schemas.microsoft.com/office/powerpoint/2010/main" val="337400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円/楕円 150"/>
          <p:cNvSpPr/>
          <p:nvPr/>
        </p:nvSpPr>
        <p:spPr>
          <a:xfrm>
            <a:off x="4014246" y="198731"/>
            <a:ext cx="260827" cy="260481"/>
          </a:xfrm>
          <a:prstGeom prst="ellipse">
            <a:avLst/>
          </a:prstGeom>
          <a:solidFill>
            <a:srgbClr val="6E84A2">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11328784" y="102362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円/楕円 5"/>
          <p:cNvSpPr/>
          <p:nvPr/>
        </p:nvSpPr>
        <p:spPr>
          <a:xfrm>
            <a:off x="10891712" y="102362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円/楕円 6"/>
          <p:cNvSpPr/>
          <p:nvPr/>
        </p:nvSpPr>
        <p:spPr>
          <a:xfrm>
            <a:off x="11765856" y="102362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円/楕円 7"/>
          <p:cNvSpPr/>
          <p:nvPr/>
        </p:nvSpPr>
        <p:spPr>
          <a:xfrm>
            <a:off x="10454640" y="102362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円/楕円 12"/>
          <p:cNvSpPr/>
          <p:nvPr/>
        </p:nvSpPr>
        <p:spPr>
          <a:xfrm>
            <a:off x="9580496" y="102317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円/楕円 13"/>
          <p:cNvSpPr/>
          <p:nvPr/>
        </p:nvSpPr>
        <p:spPr>
          <a:xfrm>
            <a:off x="10017568" y="102362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円/楕円 14"/>
          <p:cNvSpPr/>
          <p:nvPr/>
        </p:nvSpPr>
        <p:spPr>
          <a:xfrm>
            <a:off x="9143424" y="103034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円/楕円 16"/>
          <p:cNvSpPr/>
          <p:nvPr/>
        </p:nvSpPr>
        <p:spPr>
          <a:xfrm>
            <a:off x="11328784" y="145034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円/楕円 17"/>
          <p:cNvSpPr/>
          <p:nvPr/>
        </p:nvSpPr>
        <p:spPr>
          <a:xfrm>
            <a:off x="10891712" y="145034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円/楕円 18"/>
          <p:cNvSpPr/>
          <p:nvPr/>
        </p:nvSpPr>
        <p:spPr>
          <a:xfrm>
            <a:off x="11765856" y="145034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円/楕円 19"/>
          <p:cNvSpPr/>
          <p:nvPr/>
        </p:nvSpPr>
        <p:spPr>
          <a:xfrm>
            <a:off x="10454640" y="145034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円/楕円 20"/>
          <p:cNvSpPr/>
          <p:nvPr/>
        </p:nvSpPr>
        <p:spPr>
          <a:xfrm>
            <a:off x="9580496" y="144989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円/楕円 21"/>
          <p:cNvSpPr/>
          <p:nvPr/>
        </p:nvSpPr>
        <p:spPr>
          <a:xfrm>
            <a:off x="10017568" y="145034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円/楕円 22"/>
          <p:cNvSpPr/>
          <p:nvPr/>
        </p:nvSpPr>
        <p:spPr>
          <a:xfrm>
            <a:off x="9143424" y="145706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円/楕円 23"/>
          <p:cNvSpPr/>
          <p:nvPr/>
        </p:nvSpPr>
        <p:spPr>
          <a:xfrm>
            <a:off x="11328784" y="188378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円/楕円 24"/>
          <p:cNvSpPr/>
          <p:nvPr/>
        </p:nvSpPr>
        <p:spPr>
          <a:xfrm>
            <a:off x="10891712" y="188378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円/楕円 25"/>
          <p:cNvSpPr/>
          <p:nvPr/>
        </p:nvSpPr>
        <p:spPr>
          <a:xfrm>
            <a:off x="11765856" y="188378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円/楕円 26"/>
          <p:cNvSpPr/>
          <p:nvPr/>
        </p:nvSpPr>
        <p:spPr>
          <a:xfrm>
            <a:off x="10454640" y="188378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円/楕円 27"/>
          <p:cNvSpPr/>
          <p:nvPr/>
        </p:nvSpPr>
        <p:spPr>
          <a:xfrm>
            <a:off x="9580496" y="188333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円/楕円 28"/>
          <p:cNvSpPr/>
          <p:nvPr/>
        </p:nvSpPr>
        <p:spPr>
          <a:xfrm>
            <a:off x="10017568" y="188378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円/楕円 29"/>
          <p:cNvSpPr/>
          <p:nvPr/>
        </p:nvSpPr>
        <p:spPr>
          <a:xfrm>
            <a:off x="9143424" y="189050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1" name="円/楕円 30"/>
          <p:cNvSpPr/>
          <p:nvPr/>
        </p:nvSpPr>
        <p:spPr>
          <a:xfrm>
            <a:off x="11328784" y="231050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円/楕円 31"/>
          <p:cNvSpPr/>
          <p:nvPr/>
        </p:nvSpPr>
        <p:spPr>
          <a:xfrm>
            <a:off x="10891712" y="231050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円/楕円 32"/>
          <p:cNvSpPr/>
          <p:nvPr/>
        </p:nvSpPr>
        <p:spPr>
          <a:xfrm>
            <a:off x="11765856" y="231050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円/楕円 33"/>
          <p:cNvSpPr/>
          <p:nvPr/>
        </p:nvSpPr>
        <p:spPr>
          <a:xfrm>
            <a:off x="10454640" y="231050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5" name="円/楕円 34"/>
          <p:cNvSpPr/>
          <p:nvPr/>
        </p:nvSpPr>
        <p:spPr>
          <a:xfrm>
            <a:off x="9580496" y="231005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6" name="円/楕円 35"/>
          <p:cNvSpPr/>
          <p:nvPr/>
        </p:nvSpPr>
        <p:spPr>
          <a:xfrm>
            <a:off x="10017568" y="231050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円/楕円 36"/>
          <p:cNvSpPr/>
          <p:nvPr/>
        </p:nvSpPr>
        <p:spPr>
          <a:xfrm>
            <a:off x="9143424" y="231722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円/楕円 37"/>
          <p:cNvSpPr/>
          <p:nvPr/>
        </p:nvSpPr>
        <p:spPr>
          <a:xfrm>
            <a:off x="11328784" y="274394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円/楕円 38"/>
          <p:cNvSpPr/>
          <p:nvPr/>
        </p:nvSpPr>
        <p:spPr>
          <a:xfrm>
            <a:off x="10891712" y="274394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円/楕円 39"/>
          <p:cNvSpPr/>
          <p:nvPr/>
        </p:nvSpPr>
        <p:spPr>
          <a:xfrm>
            <a:off x="11765856" y="274394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1" name="円/楕円 40"/>
          <p:cNvSpPr/>
          <p:nvPr/>
        </p:nvSpPr>
        <p:spPr>
          <a:xfrm>
            <a:off x="10454640" y="274394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2" name="円/楕円 41"/>
          <p:cNvSpPr/>
          <p:nvPr/>
        </p:nvSpPr>
        <p:spPr>
          <a:xfrm>
            <a:off x="9580496" y="274349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円/楕円 42"/>
          <p:cNvSpPr/>
          <p:nvPr/>
        </p:nvSpPr>
        <p:spPr>
          <a:xfrm>
            <a:off x="10017568" y="274394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4" name="円/楕円 43"/>
          <p:cNvSpPr/>
          <p:nvPr/>
        </p:nvSpPr>
        <p:spPr>
          <a:xfrm>
            <a:off x="9143424" y="275066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5" name="円/楕円 44"/>
          <p:cNvSpPr/>
          <p:nvPr/>
        </p:nvSpPr>
        <p:spPr>
          <a:xfrm>
            <a:off x="11328784" y="317066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円/楕円 45"/>
          <p:cNvSpPr/>
          <p:nvPr/>
        </p:nvSpPr>
        <p:spPr>
          <a:xfrm>
            <a:off x="10891712" y="317066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円/楕円 46"/>
          <p:cNvSpPr/>
          <p:nvPr/>
        </p:nvSpPr>
        <p:spPr>
          <a:xfrm>
            <a:off x="11765856" y="317066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円/楕円 47"/>
          <p:cNvSpPr/>
          <p:nvPr/>
        </p:nvSpPr>
        <p:spPr>
          <a:xfrm>
            <a:off x="10454640" y="317066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円/楕円 48"/>
          <p:cNvSpPr/>
          <p:nvPr/>
        </p:nvSpPr>
        <p:spPr>
          <a:xfrm>
            <a:off x="9580496" y="317021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0" name="円/楕円 49"/>
          <p:cNvSpPr/>
          <p:nvPr/>
        </p:nvSpPr>
        <p:spPr>
          <a:xfrm>
            <a:off x="10017568" y="317066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円/楕円 50"/>
          <p:cNvSpPr/>
          <p:nvPr/>
        </p:nvSpPr>
        <p:spPr>
          <a:xfrm>
            <a:off x="9143424" y="317738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円/楕円 51"/>
          <p:cNvSpPr/>
          <p:nvPr/>
        </p:nvSpPr>
        <p:spPr>
          <a:xfrm>
            <a:off x="11328784" y="360410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円/楕円 52"/>
          <p:cNvSpPr/>
          <p:nvPr/>
        </p:nvSpPr>
        <p:spPr>
          <a:xfrm>
            <a:off x="10891712" y="360410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4" name="円/楕円 53"/>
          <p:cNvSpPr/>
          <p:nvPr/>
        </p:nvSpPr>
        <p:spPr>
          <a:xfrm>
            <a:off x="11765856" y="360410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円/楕円 54"/>
          <p:cNvSpPr/>
          <p:nvPr/>
        </p:nvSpPr>
        <p:spPr>
          <a:xfrm>
            <a:off x="10454640" y="360410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円/楕円 55"/>
          <p:cNvSpPr/>
          <p:nvPr/>
        </p:nvSpPr>
        <p:spPr>
          <a:xfrm>
            <a:off x="9580496" y="360365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円/楕円 56"/>
          <p:cNvSpPr/>
          <p:nvPr/>
        </p:nvSpPr>
        <p:spPr>
          <a:xfrm>
            <a:off x="10017568" y="360410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円/楕円 57"/>
          <p:cNvSpPr/>
          <p:nvPr/>
        </p:nvSpPr>
        <p:spPr>
          <a:xfrm>
            <a:off x="9143424" y="361082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9" name="円/楕円 58"/>
          <p:cNvSpPr/>
          <p:nvPr/>
        </p:nvSpPr>
        <p:spPr>
          <a:xfrm>
            <a:off x="11328784" y="403082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0" name="円/楕円 59"/>
          <p:cNvSpPr/>
          <p:nvPr/>
        </p:nvSpPr>
        <p:spPr>
          <a:xfrm>
            <a:off x="10891712" y="403082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1" name="円/楕円 60"/>
          <p:cNvSpPr/>
          <p:nvPr/>
        </p:nvSpPr>
        <p:spPr>
          <a:xfrm>
            <a:off x="11765856" y="403082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2" name="円/楕円 61"/>
          <p:cNvSpPr/>
          <p:nvPr/>
        </p:nvSpPr>
        <p:spPr>
          <a:xfrm>
            <a:off x="10454640" y="403082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3" name="円/楕円 62"/>
          <p:cNvSpPr/>
          <p:nvPr/>
        </p:nvSpPr>
        <p:spPr>
          <a:xfrm>
            <a:off x="9580496" y="403037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円/楕円 63"/>
          <p:cNvSpPr/>
          <p:nvPr/>
        </p:nvSpPr>
        <p:spPr>
          <a:xfrm>
            <a:off x="10017568" y="403082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5" name="円/楕円 64"/>
          <p:cNvSpPr/>
          <p:nvPr/>
        </p:nvSpPr>
        <p:spPr>
          <a:xfrm>
            <a:off x="9143424" y="403754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6" name="円/楕円 65"/>
          <p:cNvSpPr/>
          <p:nvPr/>
        </p:nvSpPr>
        <p:spPr>
          <a:xfrm>
            <a:off x="11328784" y="446426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7" name="円/楕円 66"/>
          <p:cNvSpPr/>
          <p:nvPr/>
        </p:nvSpPr>
        <p:spPr>
          <a:xfrm>
            <a:off x="10891712" y="446426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8" name="円/楕円 67"/>
          <p:cNvSpPr/>
          <p:nvPr/>
        </p:nvSpPr>
        <p:spPr>
          <a:xfrm>
            <a:off x="11765856" y="446426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9" name="円/楕円 68"/>
          <p:cNvSpPr/>
          <p:nvPr/>
        </p:nvSpPr>
        <p:spPr>
          <a:xfrm>
            <a:off x="10454640" y="446426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0" name="円/楕円 69"/>
          <p:cNvSpPr/>
          <p:nvPr/>
        </p:nvSpPr>
        <p:spPr>
          <a:xfrm>
            <a:off x="9580496" y="446381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1" name="円/楕円 70"/>
          <p:cNvSpPr/>
          <p:nvPr/>
        </p:nvSpPr>
        <p:spPr>
          <a:xfrm>
            <a:off x="10017568" y="446426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円/楕円 71"/>
          <p:cNvSpPr/>
          <p:nvPr/>
        </p:nvSpPr>
        <p:spPr>
          <a:xfrm>
            <a:off x="9143424" y="447098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円/楕円 72"/>
          <p:cNvSpPr/>
          <p:nvPr/>
        </p:nvSpPr>
        <p:spPr>
          <a:xfrm>
            <a:off x="11328784" y="489098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4" name="円/楕円 73"/>
          <p:cNvSpPr/>
          <p:nvPr/>
        </p:nvSpPr>
        <p:spPr>
          <a:xfrm>
            <a:off x="10891712" y="489098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円/楕円 74"/>
          <p:cNvSpPr/>
          <p:nvPr/>
        </p:nvSpPr>
        <p:spPr>
          <a:xfrm>
            <a:off x="11765856" y="489098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6" name="円/楕円 75"/>
          <p:cNvSpPr/>
          <p:nvPr/>
        </p:nvSpPr>
        <p:spPr>
          <a:xfrm>
            <a:off x="10454640" y="489098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7" name="円/楕円 76"/>
          <p:cNvSpPr/>
          <p:nvPr/>
        </p:nvSpPr>
        <p:spPr>
          <a:xfrm>
            <a:off x="9580496" y="489053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円/楕円 77"/>
          <p:cNvSpPr/>
          <p:nvPr/>
        </p:nvSpPr>
        <p:spPr>
          <a:xfrm>
            <a:off x="10017568" y="489098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9" name="円/楕円 78"/>
          <p:cNvSpPr/>
          <p:nvPr/>
        </p:nvSpPr>
        <p:spPr>
          <a:xfrm>
            <a:off x="9143424" y="489770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0" name="円/楕円 79"/>
          <p:cNvSpPr/>
          <p:nvPr/>
        </p:nvSpPr>
        <p:spPr>
          <a:xfrm>
            <a:off x="11328784" y="532442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1" name="円/楕円 80"/>
          <p:cNvSpPr/>
          <p:nvPr/>
        </p:nvSpPr>
        <p:spPr>
          <a:xfrm>
            <a:off x="10891712" y="532442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2" name="円/楕円 81"/>
          <p:cNvSpPr/>
          <p:nvPr/>
        </p:nvSpPr>
        <p:spPr>
          <a:xfrm>
            <a:off x="11765856" y="532442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3" name="円/楕円 82"/>
          <p:cNvSpPr/>
          <p:nvPr/>
        </p:nvSpPr>
        <p:spPr>
          <a:xfrm>
            <a:off x="10454640" y="532442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4" name="円/楕円 83"/>
          <p:cNvSpPr/>
          <p:nvPr/>
        </p:nvSpPr>
        <p:spPr>
          <a:xfrm>
            <a:off x="9580496" y="532397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5" name="円/楕円 84"/>
          <p:cNvSpPr/>
          <p:nvPr/>
        </p:nvSpPr>
        <p:spPr>
          <a:xfrm>
            <a:off x="10017568" y="532442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6" name="円/楕円 85"/>
          <p:cNvSpPr/>
          <p:nvPr/>
        </p:nvSpPr>
        <p:spPr>
          <a:xfrm>
            <a:off x="9143424" y="533114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7" name="円/楕円 86"/>
          <p:cNvSpPr/>
          <p:nvPr/>
        </p:nvSpPr>
        <p:spPr>
          <a:xfrm>
            <a:off x="11328784" y="575114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8" name="円/楕円 87"/>
          <p:cNvSpPr/>
          <p:nvPr/>
        </p:nvSpPr>
        <p:spPr>
          <a:xfrm>
            <a:off x="10891712" y="575114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9" name="円/楕円 88"/>
          <p:cNvSpPr/>
          <p:nvPr/>
        </p:nvSpPr>
        <p:spPr>
          <a:xfrm>
            <a:off x="11765856" y="575114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0" name="円/楕円 89"/>
          <p:cNvSpPr/>
          <p:nvPr/>
        </p:nvSpPr>
        <p:spPr>
          <a:xfrm>
            <a:off x="10454640" y="575114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1" name="円/楕円 90"/>
          <p:cNvSpPr/>
          <p:nvPr/>
        </p:nvSpPr>
        <p:spPr>
          <a:xfrm>
            <a:off x="9580496" y="575069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2" name="円/楕円 91"/>
          <p:cNvSpPr/>
          <p:nvPr/>
        </p:nvSpPr>
        <p:spPr>
          <a:xfrm>
            <a:off x="10017568" y="575114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3" name="円/楕円 92"/>
          <p:cNvSpPr/>
          <p:nvPr/>
        </p:nvSpPr>
        <p:spPr>
          <a:xfrm>
            <a:off x="9143424" y="575786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4" name="円/楕円 93"/>
          <p:cNvSpPr/>
          <p:nvPr/>
        </p:nvSpPr>
        <p:spPr>
          <a:xfrm>
            <a:off x="11328784" y="618458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5" name="円/楕円 94"/>
          <p:cNvSpPr/>
          <p:nvPr/>
        </p:nvSpPr>
        <p:spPr>
          <a:xfrm>
            <a:off x="10891712" y="618458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6" name="円/楕円 95"/>
          <p:cNvSpPr/>
          <p:nvPr/>
        </p:nvSpPr>
        <p:spPr>
          <a:xfrm>
            <a:off x="11765856" y="618458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7" name="円/楕円 96"/>
          <p:cNvSpPr/>
          <p:nvPr/>
        </p:nvSpPr>
        <p:spPr>
          <a:xfrm>
            <a:off x="10454640" y="618458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8" name="円/楕円 97"/>
          <p:cNvSpPr/>
          <p:nvPr/>
        </p:nvSpPr>
        <p:spPr>
          <a:xfrm>
            <a:off x="9580496" y="618413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9" name="円/楕円 98"/>
          <p:cNvSpPr/>
          <p:nvPr/>
        </p:nvSpPr>
        <p:spPr>
          <a:xfrm>
            <a:off x="10017568" y="618458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0" name="円/楕円 99"/>
          <p:cNvSpPr/>
          <p:nvPr/>
        </p:nvSpPr>
        <p:spPr>
          <a:xfrm>
            <a:off x="9143424" y="619130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1" name="円/楕円 100"/>
          <p:cNvSpPr/>
          <p:nvPr/>
        </p:nvSpPr>
        <p:spPr>
          <a:xfrm>
            <a:off x="11328784" y="661130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2" name="円/楕円 101"/>
          <p:cNvSpPr/>
          <p:nvPr/>
        </p:nvSpPr>
        <p:spPr>
          <a:xfrm>
            <a:off x="10891712" y="661130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3" name="円/楕円 102"/>
          <p:cNvSpPr/>
          <p:nvPr/>
        </p:nvSpPr>
        <p:spPr>
          <a:xfrm>
            <a:off x="11765856" y="661130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4" name="円/楕円 103"/>
          <p:cNvSpPr/>
          <p:nvPr/>
        </p:nvSpPr>
        <p:spPr>
          <a:xfrm>
            <a:off x="10454640" y="661130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5" name="円/楕円 104"/>
          <p:cNvSpPr/>
          <p:nvPr/>
        </p:nvSpPr>
        <p:spPr>
          <a:xfrm>
            <a:off x="9580496" y="661085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6" name="円/楕円 105"/>
          <p:cNvSpPr/>
          <p:nvPr/>
        </p:nvSpPr>
        <p:spPr>
          <a:xfrm>
            <a:off x="10017568" y="661130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7" name="円/楕円 106"/>
          <p:cNvSpPr/>
          <p:nvPr/>
        </p:nvSpPr>
        <p:spPr>
          <a:xfrm>
            <a:off x="9143424" y="661802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9" name="円/楕円 128"/>
          <p:cNvSpPr/>
          <p:nvPr/>
        </p:nvSpPr>
        <p:spPr>
          <a:xfrm>
            <a:off x="11328784" y="58973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0" name="円/楕円 129"/>
          <p:cNvSpPr/>
          <p:nvPr/>
        </p:nvSpPr>
        <p:spPr>
          <a:xfrm>
            <a:off x="10891712" y="58973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1" name="円/楕円 130"/>
          <p:cNvSpPr/>
          <p:nvPr/>
        </p:nvSpPr>
        <p:spPr>
          <a:xfrm>
            <a:off x="11765856" y="58973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2" name="円/楕円 131"/>
          <p:cNvSpPr/>
          <p:nvPr/>
        </p:nvSpPr>
        <p:spPr>
          <a:xfrm>
            <a:off x="10454640" y="589730"/>
            <a:ext cx="215324" cy="197220"/>
          </a:xfrm>
          <a:prstGeom prst="ellipse">
            <a:avLst/>
          </a:prstGeom>
          <a:solidFill>
            <a:srgbClr val="CE34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3" name="円/楕円 132"/>
          <p:cNvSpPr/>
          <p:nvPr/>
        </p:nvSpPr>
        <p:spPr>
          <a:xfrm>
            <a:off x="9580496" y="589280"/>
            <a:ext cx="215324" cy="197220"/>
          </a:xfrm>
          <a:prstGeom prst="ellipse">
            <a:avLst/>
          </a:prstGeom>
          <a:solidFill>
            <a:srgbClr val="FB4C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4" name="円/楕円 133"/>
          <p:cNvSpPr/>
          <p:nvPr/>
        </p:nvSpPr>
        <p:spPr>
          <a:xfrm>
            <a:off x="10017568" y="589730"/>
            <a:ext cx="215324" cy="197220"/>
          </a:xfrm>
          <a:prstGeom prst="ellipse">
            <a:avLst/>
          </a:prstGeom>
          <a:solidFill>
            <a:srgbClr val="E63A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5" name="円/楕円 134"/>
          <p:cNvSpPr/>
          <p:nvPr/>
        </p:nvSpPr>
        <p:spPr>
          <a:xfrm>
            <a:off x="9143424" y="596450"/>
            <a:ext cx="215324" cy="197220"/>
          </a:xfrm>
          <a:prstGeom prst="ellipse">
            <a:avLst/>
          </a:prstGeom>
          <a:solidFill>
            <a:srgbClr val="FB66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1" name="テキスト ボックス 140"/>
          <p:cNvSpPr txBox="1"/>
          <p:nvPr/>
        </p:nvSpPr>
        <p:spPr>
          <a:xfrm>
            <a:off x="689024" y="3191101"/>
            <a:ext cx="7765376" cy="3416320"/>
          </a:xfrm>
          <a:prstGeom prst="rect">
            <a:avLst/>
          </a:prstGeom>
          <a:noFill/>
        </p:spPr>
        <p:txBody>
          <a:bodyPr wrap="square" rtlCol="0">
            <a:spAutoFit/>
          </a:bodyPr>
          <a:lstStyle/>
          <a:p>
            <a:r>
              <a:rPr lang="ja-JP" altLang="en-US" sz="5400" dirty="0" smtClean="0">
                <a:solidFill>
                  <a:schemeClr val="bg1"/>
                </a:solidFill>
              </a:rPr>
              <a:t>さまざまな</a:t>
            </a:r>
            <a:endParaRPr lang="en-US" altLang="ja-JP" sz="5400" dirty="0" smtClean="0">
              <a:solidFill>
                <a:schemeClr val="bg1"/>
              </a:solidFill>
            </a:endParaRPr>
          </a:p>
          <a:p>
            <a:r>
              <a:rPr lang="ja-JP" altLang="en-US" sz="5400" dirty="0" smtClean="0">
                <a:solidFill>
                  <a:schemeClr val="bg1"/>
                </a:solidFill>
              </a:rPr>
              <a:t>活用シーンをご紹介！</a:t>
            </a:r>
            <a:endParaRPr lang="en-US" altLang="ja-JP" sz="5400" dirty="0" smtClean="0">
              <a:solidFill>
                <a:schemeClr val="bg1"/>
              </a:solidFill>
            </a:endParaRPr>
          </a:p>
          <a:p>
            <a:r>
              <a:rPr lang="ja-JP" altLang="en-US" sz="5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あんなことやこんなことも出来ちゃう！</a:t>
            </a:r>
            <a:endParaRPr lang="en-US" altLang="ja-JP" sz="3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44" name="直線コネクタ 143"/>
          <p:cNvCxnSpPr/>
          <p:nvPr/>
        </p:nvCxnSpPr>
        <p:spPr>
          <a:xfrm flipV="1">
            <a:off x="0" y="589280"/>
            <a:ext cx="4144660" cy="1"/>
          </a:xfrm>
          <a:prstGeom prst="line">
            <a:avLst/>
          </a:prstGeom>
          <a:ln w="12700" cap="rnd">
            <a:solidFill>
              <a:srgbClr val="6E84A2"/>
            </a:solidFill>
            <a:prstDash val="solid"/>
            <a:round/>
          </a:ln>
        </p:spPr>
        <p:style>
          <a:lnRef idx="1">
            <a:schemeClr val="accent1"/>
          </a:lnRef>
          <a:fillRef idx="0">
            <a:schemeClr val="accent1"/>
          </a:fillRef>
          <a:effectRef idx="0">
            <a:schemeClr val="accent1"/>
          </a:effectRef>
          <a:fontRef idx="minor">
            <a:schemeClr val="tx1"/>
          </a:fontRef>
        </p:style>
      </p:cxnSp>
      <p:sp>
        <p:nvSpPr>
          <p:cNvPr id="148" name="テキスト ボックス 147"/>
          <p:cNvSpPr txBox="1"/>
          <p:nvPr/>
        </p:nvSpPr>
        <p:spPr>
          <a:xfrm>
            <a:off x="76612" y="88332"/>
            <a:ext cx="4250312" cy="461665"/>
          </a:xfrm>
          <a:prstGeom prst="rect">
            <a:avLst/>
          </a:prstGeom>
          <a:noFill/>
        </p:spPr>
        <p:txBody>
          <a:bodyPr wrap="square" rtlCol="0">
            <a:spAutoFit/>
          </a:bodyPr>
          <a:lstStyle/>
          <a:p>
            <a:r>
              <a:rPr lang="ja-JP" altLang="en-US" sz="2400" dirty="0" smtClean="0">
                <a:solidFill>
                  <a:schemeClr val="bg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使い方ガイド</a:t>
            </a:r>
            <a:r>
              <a:rPr kumimoji="1" lang="ja-JP" altLang="en-US" sz="2400" dirty="0" smtClean="0">
                <a:solidFill>
                  <a:schemeClr val="bg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資料</a:t>
            </a:r>
            <a:endParaRPr kumimoji="1" lang="ja-JP" altLang="en-US" sz="2400" dirty="0">
              <a:solidFill>
                <a:schemeClr val="bg2">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2" name="円/楕円 151"/>
          <p:cNvSpPr/>
          <p:nvPr/>
        </p:nvSpPr>
        <p:spPr>
          <a:xfrm>
            <a:off x="3983873" y="353864"/>
            <a:ext cx="154993" cy="159856"/>
          </a:xfrm>
          <a:prstGeom prst="ellipse">
            <a:avLst/>
          </a:prstGeom>
          <a:solidFill>
            <a:schemeClr val="accent1">
              <a:lumMod val="20000"/>
              <a:lumOff val="8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テキスト ボックス 137"/>
          <p:cNvSpPr txBox="1"/>
          <p:nvPr/>
        </p:nvSpPr>
        <p:spPr>
          <a:xfrm>
            <a:off x="689024" y="1597955"/>
            <a:ext cx="9601394" cy="923330"/>
          </a:xfrm>
          <a:prstGeom prst="rect">
            <a:avLst/>
          </a:prstGeom>
          <a:noFill/>
        </p:spPr>
        <p:txBody>
          <a:bodyPr wrap="square" rtlCol="0">
            <a:spAutoFit/>
          </a:bodyPr>
          <a:lstStyle/>
          <a:p>
            <a:r>
              <a:rPr lang="en-US" altLang="ja-JP" sz="5400" b="1" dirty="0" err="1" smtClean="0">
                <a:solidFill>
                  <a:schemeClr val="bg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NaviLight</a:t>
            </a:r>
            <a:r>
              <a:rPr lang="ja-JP" altLang="en-US" sz="5400" b="1" dirty="0">
                <a:solidFill>
                  <a:schemeClr val="bg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5400" b="1" dirty="0" smtClean="0">
                <a:solidFill>
                  <a:schemeClr val="bg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活用シーン集</a:t>
            </a:r>
            <a:endParaRPr kumimoji="1" lang="en-US" altLang="ja-JP" sz="5400" b="1" dirty="0" smtClean="0">
              <a:solidFill>
                <a:schemeClr val="bg2">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9" name="L 字 148"/>
          <p:cNvSpPr/>
          <p:nvPr/>
        </p:nvSpPr>
        <p:spPr>
          <a:xfrm rot="5400000">
            <a:off x="287786" y="1355593"/>
            <a:ext cx="788584" cy="400153"/>
          </a:xfrm>
          <a:prstGeom prst="corner">
            <a:avLst>
              <a:gd name="adj1" fmla="val 19880"/>
              <a:gd name="adj2" fmla="val 18435"/>
            </a:avLst>
          </a:prstGeom>
          <a:solidFill>
            <a:srgbClr val="B5C0C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3" name="L 字 152"/>
          <p:cNvSpPr/>
          <p:nvPr/>
        </p:nvSpPr>
        <p:spPr>
          <a:xfrm rot="16200000">
            <a:off x="8290389" y="1991654"/>
            <a:ext cx="788584" cy="400153"/>
          </a:xfrm>
          <a:prstGeom prst="corner">
            <a:avLst>
              <a:gd name="adj1" fmla="val 19880"/>
              <a:gd name="adj2" fmla="val 18435"/>
            </a:avLst>
          </a:prstGeom>
          <a:solidFill>
            <a:srgbClr val="B5C0C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p:cNvPicPr>
            <a:picLocks noChangeAspect="1"/>
          </p:cNvPicPr>
          <p:nvPr/>
        </p:nvPicPr>
        <p:blipFill rotWithShape="1">
          <a:blip r:embed="rId2"/>
          <a:srcRect l="7864" t="18392" r="7750" b="18509"/>
          <a:stretch/>
        </p:blipFill>
        <p:spPr>
          <a:xfrm>
            <a:off x="10670648" y="154759"/>
            <a:ext cx="1316272" cy="274796"/>
          </a:xfrm>
          <a:prstGeom prst="rect">
            <a:avLst/>
          </a:prstGeom>
        </p:spPr>
      </p:pic>
      <p:sp>
        <p:nvSpPr>
          <p:cNvPr id="117" name="正方形/長方形 116"/>
          <p:cNvSpPr/>
          <p:nvPr/>
        </p:nvSpPr>
        <p:spPr>
          <a:xfrm>
            <a:off x="0" y="2743490"/>
            <a:ext cx="9951720" cy="4114510"/>
          </a:xfrm>
          <a:prstGeom prst="rect">
            <a:avLst/>
          </a:prstGeom>
          <a:solidFill>
            <a:srgbClr val="E63A04">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9" name="テキスト ボックス 118"/>
          <p:cNvSpPr txBox="1"/>
          <p:nvPr/>
        </p:nvSpPr>
        <p:spPr>
          <a:xfrm>
            <a:off x="334792" y="3358931"/>
            <a:ext cx="8910912" cy="923330"/>
          </a:xfrm>
          <a:prstGeom prst="rect">
            <a:avLst/>
          </a:prstGeom>
          <a:noFill/>
        </p:spPr>
        <p:txBody>
          <a:bodyPr wrap="square" rtlCol="0">
            <a:spAutoFit/>
          </a:bodyPr>
          <a:lstStyle/>
          <a:p>
            <a:r>
              <a:rPr lang="ja-JP" altLang="en-US" sz="4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さまざまな</a:t>
            </a:r>
            <a:r>
              <a:rPr lang="ja-JP" altLang="en-US" sz="5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活用シーン</a:t>
            </a:r>
            <a:r>
              <a:rPr lang="ja-JP" altLang="en-US" sz="4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をご紹介！</a:t>
            </a:r>
            <a:endParaRPr lang="en-US" altLang="ja-JP" sz="4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0" name="テキスト ボックス 119"/>
          <p:cNvSpPr txBox="1"/>
          <p:nvPr/>
        </p:nvSpPr>
        <p:spPr>
          <a:xfrm>
            <a:off x="489309" y="4617586"/>
            <a:ext cx="8910912" cy="707886"/>
          </a:xfrm>
          <a:prstGeom prst="rect">
            <a:avLst/>
          </a:prstGeom>
          <a:noFill/>
        </p:spPr>
        <p:txBody>
          <a:bodyPr wrap="square" rtlCol="0">
            <a:spAutoFit/>
          </a:bodyPr>
          <a:lstStyle/>
          <a:p>
            <a:r>
              <a:rPr lang="ja-JP" altLang="en-US" sz="4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あんなことも！こんなことも</a:t>
            </a:r>
            <a:endParaRPr lang="en-US" altLang="ja-JP" sz="4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 name="テキスト ボックス 120"/>
          <p:cNvSpPr txBox="1"/>
          <p:nvPr/>
        </p:nvSpPr>
        <p:spPr>
          <a:xfrm>
            <a:off x="4138866" y="5605424"/>
            <a:ext cx="8910912" cy="923330"/>
          </a:xfrm>
          <a:prstGeom prst="rect">
            <a:avLst/>
          </a:prstGeom>
          <a:noFill/>
        </p:spPr>
        <p:txBody>
          <a:bodyPr wrap="square" rtlCol="0">
            <a:spAutoFit/>
          </a:bodyPr>
          <a:lstStyle/>
          <a:p>
            <a:r>
              <a:rPr lang="ja-JP" altLang="en-US" sz="5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出来ちゃう</a:t>
            </a:r>
            <a:r>
              <a:rPr lang="ja-JP" altLang="en-US" sz="4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4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3265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95961" y="219773"/>
            <a:ext cx="5530558" cy="1015663"/>
          </a:xfrm>
          <a:prstGeom prst="rect">
            <a:avLst/>
          </a:prstGeom>
          <a:noFill/>
        </p:spPr>
        <p:txBody>
          <a:bodyPr wrap="square" rtlCol="0">
            <a:spAutoFit/>
          </a:bodyPr>
          <a:lstStyle/>
          <a:p>
            <a:r>
              <a:rPr lang="en-US" altLang="ja-JP" sz="6000" b="1" dirty="0" smtClean="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For</a:t>
            </a:r>
            <a:r>
              <a:rPr lang="ja-JP" altLang="en-US" sz="6000" b="1" dirty="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 経営者</a:t>
            </a:r>
          </a:p>
        </p:txBody>
      </p:sp>
      <p:sp>
        <p:nvSpPr>
          <p:cNvPr id="2" name="正方形/長方形 1"/>
          <p:cNvSpPr/>
          <p:nvPr/>
        </p:nvSpPr>
        <p:spPr>
          <a:xfrm>
            <a:off x="0" y="0"/>
            <a:ext cx="12192000" cy="672860"/>
          </a:xfrm>
          <a:prstGeom prst="rect">
            <a:avLst/>
          </a:prstGeom>
          <a:solidFill>
            <a:srgbClr val="E63A04">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1803056" y="2442668"/>
            <a:ext cx="4826499" cy="473206"/>
          </a:xfrm>
          <a:prstGeom prst="rect">
            <a:avLst/>
          </a:prstGeom>
          <a:solidFill>
            <a:srgbClr val="FC744A"/>
          </a:solidFill>
        </p:spPr>
        <p:txBody>
          <a:bodyPr wrap="square" rtlCol="0">
            <a:spAutoFit/>
          </a:bodyPr>
          <a:lstStyle/>
          <a:p>
            <a:pPr algn="ctr">
              <a:lnSpc>
                <a:spcPct val="150000"/>
              </a:lnSpc>
            </a:pPr>
            <a:r>
              <a:rPr kumimoji="1"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人的資源の最大発揮度合いをチェック！</a:t>
            </a:r>
            <a:endParaRPr kumimoji="1"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7031736" y="1798013"/>
            <a:ext cx="4922172" cy="461665"/>
          </a:xfrm>
          <a:prstGeom prst="rect">
            <a:avLst/>
          </a:prstGeom>
          <a:solidFill>
            <a:srgbClr val="FC744A"/>
          </a:solidFill>
        </p:spPr>
        <p:txBody>
          <a:bodyPr wrap="square" rtlCol="0">
            <a:spAutoFit/>
          </a:bodyPr>
          <a:lstStyle/>
          <a:p>
            <a:pPr>
              <a:lnSpc>
                <a:spcPct val="150000"/>
              </a:lnSpc>
            </a:pP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各チームリーダーのマネジメント状況を一目で確認</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4" name="図 13" descr="C:\Users\01378\Desktop\SnapCrab_NoName_2019-9-1_10-34-3_No-00.png"/>
          <p:cNvPicPr/>
          <p:nvPr/>
        </p:nvPicPr>
        <p:blipFill>
          <a:blip r:embed="rId2">
            <a:extLst>
              <a:ext uri="{28A0092B-C50C-407E-A947-70E740481C1C}">
                <a14:useLocalDpi xmlns:a14="http://schemas.microsoft.com/office/drawing/2010/main" val="0"/>
              </a:ext>
            </a:extLst>
          </a:blip>
          <a:srcRect/>
          <a:stretch>
            <a:fillRect/>
          </a:stretch>
        </p:blipFill>
        <p:spPr bwMode="auto">
          <a:xfrm>
            <a:off x="415775" y="3121419"/>
            <a:ext cx="4869815" cy="2762152"/>
          </a:xfrm>
          <a:prstGeom prst="rect">
            <a:avLst/>
          </a:prstGeom>
          <a:ln>
            <a:noFill/>
          </a:ln>
          <a:effectLst>
            <a:outerShdw blurRad="292100" dist="139700" dir="2700000" algn="tl" rotWithShape="0">
              <a:srgbClr val="333333">
                <a:alpha val="65000"/>
              </a:srgbClr>
            </a:outerShdw>
          </a:effectLst>
        </p:spPr>
      </p:pic>
      <p:pic>
        <p:nvPicPr>
          <p:cNvPr id="2050" name="Picture 2" descr="困った顔で働く会社員のイラスト（男性）"/>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961" y="1245895"/>
            <a:ext cx="1530470" cy="153047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1726431" y="1583600"/>
            <a:ext cx="4792917" cy="646331"/>
          </a:xfrm>
          <a:prstGeom prst="rect">
            <a:avLst/>
          </a:prstGeom>
          <a:noFill/>
        </p:spPr>
        <p:txBody>
          <a:bodyPr wrap="square" rtlCol="0">
            <a:spAutoFit/>
          </a:bodyPr>
          <a:lstStyle/>
          <a:p>
            <a:r>
              <a:rPr kumimoji="1" lang="ja-JP" altLang="en-US" dirty="0" smtClean="0"/>
              <a:t>「人が足りない・足りない」っていうけど、今いる人材をちゃんと活用できているんだろうか？</a:t>
            </a:r>
            <a:endParaRPr kumimoji="1" lang="ja-JP" altLang="en-US" dirty="0"/>
          </a:p>
        </p:txBody>
      </p:sp>
      <p:sp>
        <p:nvSpPr>
          <p:cNvPr id="16" name="テキスト ボックス 15"/>
          <p:cNvSpPr txBox="1"/>
          <p:nvPr/>
        </p:nvSpPr>
        <p:spPr>
          <a:xfrm>
            <a:off x="6088033" y="4887469"/>
            <a:ext cx="4565556" cy="1200329"/>
          </a:xfrm>
          <a:prstGeom prst="rect">
            <a:avLst/>
          </a:prstGeom>
          <a:noFill/>
        </p:spPr>
        <p:txBody>
          <a:bodyPr wrap="square" rtlCol="0">
            <a:spAutoFit/>
          </a:bodyPr>
          <a:lstStyle/>
          <a:p>
            <a:r>
              <a:rPr kumimoji="1" lang="ja-JP" altLang="en-US" dirty="0" smtClean="0"/>
              <a:t>人材確保が難しい時代。採用した人材はしっかりと</a:t>
            </a:r>
            <a:r>
              <a:rPr lang="ja-JP" altLang="en-US" dirty="0" smtClean="0"/>
              <a:t>マネジメントして定着してほしい。</a:t>
            </a:r>
            <a:endParaRPr lang="en-US" altLang="ja-JP" dirty="0" smtClean="0"/>
          </a:p>
          <a:p>
            <a:r>
              <a:rPr kumimoji="1" lang="ja-JP" altLang="en-US" dirty="0" smtClean="0"/>
              <a:t>各チームのリーダーはちゃんと実践できているのか？</a:t>
            </a:r>
            <a:endParaRPr kumimoji="1" lang="ja-JP" altLang="en-US" dirty="0"/>
          </a:p>
        </p:txBody>
      </p:sp>
      <p:pic>
        <p:nvPicPr>
          <p:cNvPr id="2052" name="Picture 4" descr="困った顔で働く会社員のイラスト（女性）"/>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10384857" y="4976131"/>
            <a:ext cx="1569051" cy="1569051"/>
          </a:xfrm>
          <a:prstGeom prst="rect">
            <a:avLst/>
          </a:prstGeom>
          <a:noFill/>
          <a:extLst>
            <a:ext uri="{909E8E84-426E-40DD-AFC4-6F175D3DCCD1}">
              <a14:hiddenFill xmlns:a14="http://schemas.microsoft.com/office/drawing/2010/main">
                <a:solidFill>
                  <a:srgbClr val="FFFFFF"/>
                </a:solidFill>
              </a14:hiddenFill>
            </a:ext>
          </a:extLst>
        </p:spPr>
      </p:pic>
      <p:pic>
        <p:nvPicPr>
          <p:cNvPr id="17" name="図 16"/>
          <p:cNvPicPr>
            <a:picLocks noChangeAspect="1"/>
          </p:cNvPicPr>
          <p:nvPr/>
        </p:nvPicPr>
        <p:blipFill rotWithShape="1">
          <a:blip r:embed="rId5"/>
          <a:srcRect l="23349" t="41210" r="23500" b="491"/>
          <a:stretch/>
        </p:blipFill>
        <p:spPr>
          <a:xfrm>
            <a:off x="7742545" y="3072531"/>
            <a:ext cx="4211363" cy="1689339"/>
          </a:xfrm>
          <a:prstGeom prst="rect">
            <a:avLst/>
          </a:prstGeom>
          <a:ln>
            <a:noFill/>
          </a:ln>
          <a:effectLst>
            <a:outerShdw blurRad="292100" dist="139700" dir="2700000" algn="tl" rotWithShape="0">
              <a:srgbClr val="333333">
                <a:alpha val="65000"/>
              </a:srgbClr>
            </a:outerShdw>
          </a:effectLst>
        </p:spPr>
      </p:pic>
      <p:sp>
        <p:nvSpPr>
          <p:cNvPr id="4" name="円/楕円 3"/>
          <p:cNvSpPr/>
          <p:nvPr/>
        </p:nvSpPr>
        <p:spPr>
          <a:xfrm>
            <a:off x="8480441" y="2462016"/>
            <a:ext cx="2024762" cy="1007262"/>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8697121" y="2604589"/>
            <a:ext cx="1762500" cy="738664"/>
          </a:xfrm>
          <a:prstGeom prst="rect">
            <a:avLst/>
          </a:prstGeom>
          <a:noFill/>
        </p:spPr>
        <p:txBody>
          <a:bodyPr wrap="square" rtlCol="0">
            <a:spAutoFit/>
          </a:bodyPr>
          <a:lstStyle/>
          <a:p>
            <a:r>
              <a:rPr kumimoji="1" lang="ja-JP" altLang="en-US" sz="1400" dirty="0" smtClean="0"/>
              <a:t>あれ？このチーム最近スコア取れてないけど大丈夫かな？</a:t>
            </a:r>
            <a:endParaRPr kumimoji="1" lang="ja-JP" altLang="en-US" sz="1400" dirty="0"/>
          </a:p>
        </p:txBody>
      </p:sp>
      <p:sp>
        <p:nvSpPr>
          <p:cNvPr id="19" name="二等辺三角形 18"/>
          <p:cNvSpPr/>
          <p:nvPr/>
        </p:nvSpPr>
        <p:spPr>
          <a:xfrm flipV="1">
            <a:off x="9556968" y="3363415"/>
            <a:ext cx="237744" cy="404466"/>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85404" y="152283"/>
            <a:ext cx="5530558" cy="1015663"/>
          </a:xfrm>
          <a:prstGeom prst="rect">
            <a:avLst/>
          </a:prstGeom>
          <a:noFill/>
        </p:spPr>
        <p:txBody>
          <a:bodyPr wrap="square" rtlCol="0">
            <a:spAutoFit/>
          </a:bodyPr>
          <a:lstStyle/>
          <a:p>
            <a:r>
              <a:rPr lang="en-US" altLang="ja-JP" sz="6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For</a:t>
            </a:r>
            <a:r>
              <a:rPr lang="ja-JP" altLang="en-US" sz="6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経営者</a:t>
            </a:r>
          </a:p>
        </p:txBody>
      </p:sp>
    </p:spTree>
    <p:extLst>
      <p:ext uri="{BB962C8B-B14F-4D97-AF65-F5344CB8AC3E}">
        <p14:creationId xmlns:p14="http://schemas.microsoft.com/office/powerpoint/2010/main" val="1649067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98640" y="211171"/>
            <a:ext cx="5530558" cy="1015663"/>
          </a:xfrm>
          <a:prstGeom prst="rect">
            <a:avLst/>
          </a:prstGeom>
          <a:noFill/>
        </p:spPr>
        <p:txBody>
          <a:bodyPr wrap="square" rtlCol="0">
            <a:spAutoFit/>
          </a:bodyPr>
          <a:lstStyle/>
          <a:p>
            <a:r>
              <a:rPr lang="en-US" altLang="ja-JP" sz="6000" b="1" dirty="0" smtClean="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For</a:t>
            </a:r>
            <a:r>
              <a:rPr lang="ja-JP" altLang="en-US" sz="6000" b="1" dirty="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 リーダ</a:t>
            </a:r>
            <a:r>
              <a:rPr lang="ja-JP" altLang="en-US" sz="6000" b="1" dirty="0" smtClean="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ー</a:t>
            </a:r>
            <a:endParaRPr lang="ja-JP" altLang="en-US" sz="6000" b="1" dirty="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0" y="0"/>
            <a:ext cx="12192000" cy="672860"/>
          </a:xfrm>
          <a:prstGeom prst="rect">
            <a:avLst/>
          </a:prstGeom>
          <a:solidFill>
            <a:srgbClr val="E63A04">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1226205" y="1318613"/>
            <a:ext cx="4636008" cy="415498"/>
          </a:xfrm>
          <a:prstGeom prst="rect">
            <a:avLst/>
          </a:prstGeom>
          <a:solidFill>
            <a:srgbClr val="FC744A"/>
          </a:solidFill>
        </p:spPr>
        <p:txBody>
          <a:bodyPr wrap="square" rtlCol="0">
            <a:spAutoFit/>
          </a:bodyPr>
          <a:lstStyle/>
          <a:p>
            <a:pPr algn="ctr">
              <a:lnSpc>
                <a:spcPct val="150000"/>
              </a:lnSpc>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「チーム</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のために何をすべきかが</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わからない」を解決！</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6677856" y="3873969"/>
            <a:ext cx="4192946" cy="415498"/>
          </a:xfrm>
          <a:prstGeom prst="rect">
            <a:avLst/>
          </a:prstGeom>
          <a:solidFill>
            <a:srgbClr val="FC744A"/>
          </a:solidFill>
        </p:spPr>
        <p:txBody>
          <a:bodyPr wrap="square" rtlCol="0">
            <a:spAutoFit/>
          </a:bodyPr>
          <a:lstStyle/>
          <a:p>
            <a:pPr algn="ctr">
              <a:lnSpc>
                <a:spcPct val="150000"/>
              </a:lnSpc>
            </a:pPr>
            <a:r>
              <a:rPr kumimoji="1"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今のチーム状態を客観的に知りたい</a:t>
            </a:r>
            <a:r>
              <a:rPr kumimoji="1" lang="ja-JP" altLang="en-US" sz="1400" b="1" dirty="0" err="1"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実現</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74" name="Picture 2" descr="スーツを着た女性のイラスト（悩む顔）"/>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68637" y="3725271"/>
            <a:ext cx="976762" cy="132892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スーツを着た男性のイラスト（ショックを受ける顔）"/>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869" y="1256644"/>
            <a:ext cx="951336" cy="1294334"/>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p:cNvSpPr txBox="1"/>
          <p:nvPr/>
        </p:nvSpPr>
        <p:spPr>
          <a:xfrm>
            <a:off x="1226205" y="1758305"/>
            <a:ext cx="4960465" cy="923330"/>
          </a:xfrm>
          <a:prstGeom prst="rect">
            <a:avLst/>
          </a:prstGeom>
          <a:noFill/>
        </p:spPr>
        <p:txBody>
          <a:bodyPr wrap="square" rtlCol="0">
            <a:spAutoFit/>
          </a:bodyPr>
          <a:lstStyle/>
          <a:p>
            <a:r>
              <a:rPr lang="ja-JP" altLang="en-US" dirty="0" smtClean="0"/>
              <a:t>「育成！育成！」「生産性向上！生産性向上！」</a:t>
            </a:r>
            <a:endParaRPr lang="en-US" altLang="ja-JP" dirty="0" smtClean="0"/>
          </a:p>
          <a:p>
            <a:r>
              <a:rPr lang="ja-JP" altLang="en-US" dirty="0" err="1" smtClean="0"/>
              <a:t>って</a:t>
            </a:r>
            <a:r>
              <a:rPr lang="ja-JP" altLang="en-US" dirty="0" smtClean="0"/>
              <a:t>いわれるけど</a:t>
            </a:r>
            <a:r>
              <a:rPr lang="en-US" altLang="ja-JP" dirty="0" smtClean="0"/>
              <a:t>…</a:t>
            </a:r>
          </a:p>
          <a:p>
            <a:r>
              <a:rPr kumimoji="1" lang="ja-JP" altLang="en-US" dirty="0" smtClean="0"/>
              <a:t>一体、何をしたらいいんだ</a:t>
            </a:r>
            <a:r>
              <a:rPr kumimoji="1" lang="en-US" altLang="ja-JP" dirty="0" smtClean="0"/>
              <a:t>…!!?</a:t>
            </a:r>
            <a:endParaRPr kumimoji="1" lang="ja-JP" altLang="en-US" dirty="0"/>
          </a:p>
        </p:txBody>
      </p:sp>
      <p:sp>
        <p:nvSpPr>
          <p:cNvPr id="14" name="テキスト ボックス 13"/>
          <p:cNvSpPr txBox="1"/>
          <p:nvPr/>
        </p:nvSpPr>
        <p:spPr>
          <a:xfrm>
            <a:off x="6580238" y="4288387"/>
            <a:ext cx="4588643" cy="923330"/>
          </a:xfrm>
          <a:prstGeom prst="rect">
            <a:avLst/>
          </a:prstGeom>
          <a:noFill/>
        </p:spPr>
        <p:txBody>
          <a:bodyPr wrap="square" rtlCol="0">
            <a:spAutoFit/>
          </a:bodyPr>
          <a:lstStyle/>
          <a:p>
            <a:r>
              <a:rPr lang="ja-JP" altLang="en-US" dirty="0" smtClean="0"/>
              <a:t>面談などチームの為にいろいろとやってはいるけど</a:t>
            </a:r>
            <a:r>
              <a:rPr lang="en-US" altLang="ja-JP" dirty="0" smtClean="0"/>
              <a:t>…</a:t>
            </a:r>
            <a:r>
              <a:rPr lang="ja-JP" altLang="en-US" dirty="0" smtClean="0"/>
              <a:t>実際上手くいってるのかな</a:t>
            </a:r>
            <a:r>
              <a:rPr lang="en-US" altLang="ja-JP" dirty="0" smtClean="0"/>
              <a:t>…</a:t>
            </a:r>
            <a:r>
              <a:rPr lang="ja-JP" altLang="en-US" dirty="0" smtClean="0"/>
              <a:t>？？</a:t>
            </a:r>
            <a:endParaRPr lang="en-US" altLang="ja-JP" dirty="0" smtClean="0"/>
          </a:p>
          <a:p>
            <a:endParaRPr kumimoji="1" lang="ja-JP" altLang="en-US" dirty="0"/>
          </a:p>
        </p:txBody>
      </p:sp>
      <p:pic>
        <p:nvPicPr>
          <p:cNvPr id="4" name="図 3"/>
          <p:cNvPicPr>
            <a:picLocks noChangeAspect="1"/>
          </p:cNvPicPr>
          <p:nvPr/>
        </p:nvPicPr>
        <p:blipFill rotWithShape="1">
          <a:blip r:embed="rId4">
            <a:extLst>
              <a:ext uri="{28A0092B-C50C-407E-A947-70E740481C1C}">
                <a14:useLocalDpi xmlns:a14="http://schemas.microsoft.com/office/drawing/2010/main" val="0"/>
              </a:ext>
            </a:extLst>
          </a:blip>
          <a:srcRect t="5734" r="1264" b="2324"/>
          <a:stretch/>
        </p:blipFill>
        <p:spPr>
          <a:xfrm>
            <a:off x="7006052" y="1318613"/>
            <a:ext cx="3496739" cy="1722296"/>
          </a:xfrm>
          <a:prstGeom prst="rect">
            <a:avLst/>
          </a:prstGeom>
          <a:ln>
            <a:noFill/>
          </a:ln>
          <a:effectLst>
            <a:outerShdw blurRad="292100" dist="139700" dir="2700000" algn="tl" rotWithShape="0">
              <a:srgbClr val="333333">
                <a:alpha val="65000"/>
              </a:srgbClr>
            </a:outerShdw>
          </a:effectLst>
        </p:spPr>
      </p:pic>
      <p:sp>
        <p:nvSpPr>
          <p:cNvPr id="5" name="正方形/長方形 4"/>
          <p:cNvSpPr/>
          <p:nvPr/>
        </p:nvSpPr>
        <p:spPr>
          <a:xfrm>
            <a:off x="9507466" y="819705"/>
            <a:ext cx="1561171" cy="4268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4118414" y="2554565"/>
            <a:ext cx="2973004" cy="1192044"/>
          </a:xfrm>
          <a:prstGeom prst="round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180666" y="2648459"/>
            <a:ext cx="2981660" cy="954107"/>
          </a:xfrm>
          <a:prstGeom prst="rect">
            <a:avLst/>
          </a:prstGeom>
        </p:spPr>
        <p:txBody>
          <a:bodyPr wrap="square">
            <a:spAutoFit/>
          </a:bodyPr>
          <a:lstStyle/>
          <a:p>
            <a:r>
              <a:rPr lang="ja-JP" altLang="en-US" sz="1400" dirty="0"/>
              <a:t>「どこに気をつければパフォーマンスは上がるのか」という点に</a:t>
            </a:r>
            <a:r>
              <a:rPr lang="ja-JP" altLang="en-US" sz="1400" dirty="0" smtClean="0"/>
              <a:t>関して</a:t>
            </a:r>
            <a:r>
              <a:rPr lang="en-US" altLang="ja-JP" sz="1400" dirty="0" smtClean="0"/>
              <a:t>3</a:t>
            </a:r>
            <a:r>
              <a:rPr lang="ja-JP" altLang="en-US" sz="1400" dirty="0" err="1" smtClean="0"/>
              <a:t>つの</a:t>
            </a:r>
            <a:r>
              <a:rPr lang="ja-JP" altLang="en-US" sz="1400" dirty="0" smtClean="0"/>
              <a:t>ポイントを表示。施策検討をサポートします！</a:t>
            </a:r>
            <a:endParaRPr lang="ja-JP" altLang="en-US" sz="1400" dirty="0"/>
          </a:p>
        </p:txBody>
      </p:sp>
      <p:sp>
        <p:nvSpPr>
          <p:cNvPr id="17" name="二等辺三角形 16"/>
          <p:cNvSpPr/>
          <p:nvPr/>
        </p:nvSpPr>
        <p:spPr>
          <a:xfrm flipV="1">
            <a:off x="7007356" y="2695945"/>
            <a:ext cx="309939" cy="358346"/>
          </a:xfrm>
          <a:prstGeom prst="triangle">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1" name="図 2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31978" y="4428027"/>
            <a:ext cx="2500277" cy="1628169"/>
          </a:xfrm>
          <a:prstGeom prst="rect">
            <a:avLst/>
          </a:prstGeom>
          <a:ln>
            <a:noFill/>
          </a:ln>
          <a:effectLst>
            <a:outerShdw blurRad="190500" algn="tl" rotWithShape="0">
              <a:srgbClr val="000000">
                <a:alpha val="70000"/>
              </a:srgbClr>
            </a:outerShdw>
          </a:effectLst>
        </p:spPr>
      </p:pic>
      <p:pic>
        <p:nvPicPr>
          <p:cNvPr id="22" name="図 21"/>
          <p:cNvPicPr>
            <a:picLocks noChangeAspect="1"/>
          </p:cNvPicPr>
          <p:nvPr/>
        </p:nvPicPr>
        <p:blipFill rotWithShape="1">
          <a:blip r:embed="rId6">
            <a:extLst>
              <a:ext uri="{28A0092B-C50C-407E-A947-70E740481C1C}">
                <a14:useLocalDpi xmlns:a14="http://schemas.microsoft.com/office/drawing/2010/main" val="0"/>
              </a:ext>
            </a:extLst>
          </a:blip>
          <a:srcRect l="16410" t="14290" r="51072" b="7350"/>
          <a:stretch/>
        </p:blipFill>
        <p:spPr>
          <a:xfrm>
            <a:off x="3426123" y="4823401"/>
            <a:ext cx="1356628" cy="1554113"/>
          </a:xfrm>
          <a:prstGeom prst="rect">
            <a:avLst/>
          </a:prstGeom>
          <a:ln>
            <a:noFill/>
          </a:ln>
          <a:effectLst>
            <a:outerShdw blurRad="190500" algn="tl" rotWithShape="0">
              <a:srgbClr val="000000">
                <a:alpha val="70000"/>
              </a:srgbClr>
            </a:outerShdw>
          </a:effectLst>
        </p:spPr>
      </p:pic>
      <p:pic>
        <p:nvPicPr>
          <p:cNvPr id="23" name="図 22"/>
          <p:cNvPicPr>
            <a:picLocks noChangeAspect="1"/>
          </p:cNvPicPr>
          <p:nvPr/>
        </p:nvPicPr>
        <p:blipFill rotWithShape="1">
          <a:blip r:embed="rId6">
            <a:extLst>
              <a:ext uri="{28A0092B-C50C-407E-A947-70E740481C1C}">
                <a14:useLocalDpi xmlns:a14="http://schemas.microsoft.com/office/drawing/2010/main" val="0"/>
              </a:ext>
            </a:extLst>
          </a:blip>
          <a:srcRect l="50783" t="14426" r="16082" b="9379"/>
          <a:stretch/>
        </p:blipFill>
        <p:spPr>
          <a:xfrm>
            <a:off x="4607026" y="4242598"/>
            <a:ext cx="1525580" cy="1667714"/>
          </a:xfrm>
          <a:prstGeom prst="rect">
            <a:avLst/>
          </a:prstGeom>
          <a:ln>
            <a:noFill/>
          </a:ln>
          <a:effectLst>
            <a:outerShdw blurRad="190500" algn="tl" rotWithShape="0">
              <a:srgbClr val="000000">
                <a:alpha val="70000"/>
              </a:srgbClr>
            </a:outerShdw>
          </a:effectLst>
        </p:spPr>
      </p:pic>
      <p:sp>
        <p:nvSpPr>
          <p:cNvPr id="24" name="角丸四角形 23"/>
          <p:cNvSpPr/>
          <p:nvPr/>
        </p:nvSpPr>
        <p:spPr>
          <a:xfrm>
            <a:off x="6270299" y="5211717"/>
            <a:ext cx="2973004" cy="1192044"/>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270299" y="5343324"/>
            <a:ext cx="2981660" cy="954107"/>
          </a:xfrm>
          <a:prstGeom prst="rect">
            <a:avLst/>
          </a:prstGeom>
        </p:spPr>
        <p:txBody>
          <a:bodyPr wrap="square">
            <a:spAutoFit/>
          </a:bodyPr>
          <a:lstStyle/>
          <a:p>
            <a:r>
              <a:rPr lang="ja-JP" altLang="en-US" sz="1400" dirty="0" smtClean="0"/>
              <a:t>チームパフォーマンス向上への有効性が証明されている行動の発揮度合いを表示。パフォーマンス向上に向けた今のチーム状態を把握できます！</a:t>
            </a:r>
            <a:endParaRPr lang="ja-JP" altLang="en-US" sz="1400" dirty="0"/>
          </a:p>
        </p:txBody>
      </p:sp>
      <p:sp>
        <p:nvSpPr>
          <p:cNvPr id="26" name="二等辺三角形 25"/>
          <p:cNvSpPr/>
          <p:nvPr/>
        </p:nvSpPr>
        <p:spPr>
          <a:xfrm>
            <a:off x="6305318" y="5054199"/>
            <a:ext cx="309939" cy="358346"/>
          </a:xfrm>
          <a:prstGeom prst="triangle">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17580" y="129666"/>
            <a:ext cx="5530558" cy="1015663"/>
          </a:xfrm>
          <a:prstGeom prst="rect">
            <a:avLst/>
          </a:prstGeom>
          <a:noFill/>
        </p:spPr>
        <p:txBody>
          <a:bodyPr wrap="square" rtlCol="0">
            <a:spAutoFit/>
          </a:bodyPr>
          <a:lstStyle/>
          <a:p>
            <a:r>
              <a:rPr lang="en-US" altLang="ja-JP" sz="6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For</a:t>
            </a:r>
            <a:r>
              <a:rPr lang="ja-JP" altLang="en-US" sz="6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リーダ</a:t>
            </a:r>
            <a:r>
              <a:rPr lang="ja-JP" altLang="en-US" sz="6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ー</a:t>
            </a:r>
            <a:endParaRPr lang="ja-JP" altLang="en-US" sz="6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2022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74807" y="230805"/>
            <a:ext cx="5530558" cy="1015663"/>
          </a:xfrm>
          <a:prstGeom prst="rect">
            <a:avLst/>
          </a:prstGeom>
          <a:noFill/>
        </p:spPr>
        <p:txBody>
          <a:bodyPr wrap="square" rtlCol="0">
            <a:spAutoFit/>
          </a:bodyPr>
          <a:lstStyle/>
          <a:p>
            <a:r>
              <a:rPr lang="en-US" altLang="ja-JP" sz="6000" b="1" dirty="0" smtClean="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For</a:t>
            </a:r>
            <a:r>
              <a:rPr lang="ja-JP" altLang="en-US" sz="6000" b="1" dirty="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 リーダ</a:t>
            </a:r>
            <a:r>
              <a:rPr lang="ja-JP" altLang="en-US" sz="6000" b="1" dirty="0" smtClean="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ー</a:t>
            </a:r>
            <a:endParaRPr lang="ja-JP" altLang="en-US" sz="6000" b="1" dirty="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角丸四角形 34"/>
          <p:cNvSpPr/>
          <p:nvPr/>
        </p:nvSpPr>
        <p:spPr>
          <a:xfrm>
            <a:off x="8059398" y="2157113"/>
            <a:ext cx="3994855" cy="177194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kumimoji="0" lang="ja-JP" altLang="ja-JP" dirty="0">
                <a:solidFill>
                  <a:srgbClr val="222222"/>
                </a:solidFill>
                <a:latin typeface="Arial" panose="020B0604020202020204" pitchFamily="34" charset="0"/>
                <a:cs typeface="Arial" panose="020B0604020202020204" pitchFamily="34" charset="0"/>
              </a:rPr>
              <a:t>メンバーが結果を「誰かの責任」ではなく「自分の問題」と捉えるために、「あなたはどうしていますか？」など、自己の振返りにつながる質問を提供！</a:t>
            </a:r>
            <a:r>
              <a:rPr kumimoji="0" lang="ja-JP" altLang="ja-JP" dirty="0">
                <a:solidFill>
                  <a:schemeClr val="tx1"/>
                </a:solidFill>
              </a:rPr>
              <a:t> </a:t>
            </a:r>
            <a:endParaRPr kumimoji="0" lang="ja-JP" altLang="ja-JP" dirty="0">
              <a:solidFill>
                <a:schemeClr val="tx1"/>
              </a:solidFill>
              <a:latin typeface="Arial" panose="020B0604020202020204" pitchFamily="34" charset="0"/>
            </a:endParaRPr>
          </a:p>
        </p:txBody>
      </p:sp>
      <p:sp>
        <p:nvSpPr>
          <p:cNvPr id="32" name="角丸四角形 31"/>
          <p:cNvSpPr/>
          <p:nvPr/>
        </p:nvSpPr>
        <p:spPr>
          <a:xfrm>
            <a:off x="366991" y="2994644"/>
            <a:ext cx="5068054" cy="934409"/>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kumimoji="0" lang="ja-JP" altLang="en-US" dirty="0" smtClean="0">
                <a:solidFill>
                  <a:srgbClr val="222222"/>
                </a:solidFill>
                <a:latin typeface="Arial" panose="020B0604020202020204" pitchFamily="34" charset="0"/>
                <a:cs typeface="Arial" panose="020B0604020202020204" pitchFamily="34" charset="0"/>
              </a:rPr>
              <a:t>一</a:t>
            </a:r>
            <a:r>
              <a:rPr kumimoji="0" lang="ja-JP" altLang="ja-JP" dirty="0" smtClean="0">
                <a:solidFill>
                  <a:srgbClr val="222222"/>
                </a:solidFill>
                <a:latin typeface="Arial" panose="020B0604020202020204" pitchFamily="34" charset="0"/>
                <a:cs typeface="Arial" panose="020B0604020202020204" pitchFamily="34" charset="0"/>
              </a:rPr>
              <a:t>人</a:t>
            </a:r>
            <a:r>
              <a:rPr kumimoji="0" lang="ja-JP" altLang="ja-JP" dirty="0">
                <a:solidFill>
                  <a:srgbClr val="222222"/>
                </a:solidFill>
                <a:latin typeface="Arial" panose="020B0604020202020204" pitchFamily="34" charset="0"/>
                <a:cs typeface="Arial" panose="020B0604020202020204" pitchFamily="34" charset="0"/>
              </a:rPr>
              <a:t>ひとりがチームの結果を自分の頭で考えられるよう有効な問いを提供。メンバー自身がチームのことを自分事として考える体制をバックアップ！</a:t>
            </a:r>
            <a:r>
              <a:rPr kumimoji="0" lang="ja-JP" altLang="ja-JP" dirty="0">
                <a:solidFill>
                  <a:schemeClr val="tx1"/>
                </a:solidFill>
              </a:rPr>
              <a:t> </a:t>
            </a:r>
            <a:endParaRPr kumimoji="0" lang="ja-JP" altLang="ja-JP" dirty="0">
              <a:solidFill>
                <a:schemeClr val="tx1"/>
              </a:solidFill>
              <a:latin typeface="Arial" panose="020B0604020202020204" pitchFamily="34" charset="0"/>
            </a:endParaRPr>
          </a:p>
        </p:txBody>
      </p:sp>
      <p:sp>
        <p:nvSpPr>
          <p:cNvPr id="2" name="正方形/長方形 1"/>
          <p:cNvSpPr/>
          <p:nvPr/>
        </p:nvSpPr>
        <p:spPr>
          <a:xfrm>
            <a:off x="0" y="0"/>
            <a:ext cx="12192000" cy="672860"/>
          </a:xfrm>
          <a:prstGeom prst="rect">
            <a:avLst/>
          </a:prstGeom>
          <a:solidFill>
            <a:srgbClr val="E63A04">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1404026" y="1473094"/>
            <a:ext cx="5777761" cy="415498"/>
          </a:xfrm>
          <a:prstGeom prst="rect">
            <a:avLst/>
          </a:prstGeom>
          <a:solidFill>
            <a:srgbClr val="FC744A"/>
          </a:solidFill>
        </p:spPr>
        <p:txBody>
          <a:bodyPr wrap="square" rtlCol="0">
            <a:spAutoFit/>
          </a:bodyPr>
          <a:lstStyle/>
          <a:p>
            <a:pPr algn="ctr">
              <a:lnSpc>
                <a:spcPct val="150000"/>
              </a:lnSpc>
            </a:pPr>
            <a:r>
              <a:rPr kumimoji="1"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メンバーの主体的チーム貢献を誘発</a:t>
            </a:r>
            <a:endParaRPr kumimoji="1"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404026" y="1946981"/>
            <a:ext cx="5866971" cy="923330"/>
          </a:xfrm>
          <a:prstGeom prst="rect">
            <a:avLst/>
          </a:prstGeom>
          <a:noFill/>
        </p:spPr>
        <p:txBody>
          <a:bodyPr wrap="square" rtlCol="0">
            <a:spAutoFit/>
          </a:bodyPr>
          <a:lstStyle/>
          <a:p>
            <a:r>
              <a:rPr kumimoji="1" lang="ja-JP" altLang="en-US" dirty="0" smtClean="0"/>
              <a:t>困ったことがあるとすぐ上司を頼るメンバー</a:t>
            </a:r>
            <a:endParaRPr kumimoji="1" lang="en-US" altLang="ja-JP" dirty="0" smtClean="0"/>
          </a:p>
          <a:p>
            <a:r>
              <a:rPr lang="ja-JP" altLang="en-US" dirty="0" smtClean="0"/>
              <a:t>信頼してもらえるのは嬉しいけど、もう少し自立してほしい</a:t>
            </a:r>
            <a:r>
              <a:rPr lang="en-US" altLang="ja-JP" dirty="0" smtClean="0"/>
              <a:t>…</a:t>
            </a:r>
          </a:p>
          <a:p>
            <a:endParaRPr kumimoji="1" lang="ja-JP" altLang="en-US" dirty="0"/>
          </a:p>
        </p:txBody>
      </p:sp>
      <p:pic>
        <p:nvPicPr>
          <p:cNvPr id="3078" name="Picture 6" descr="スーツを着た女性のイラスト（泣く顔）"/>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991" y="1455183"/>
            <a:ext cx="912392" cy="1241349"/>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7515922" y="1028566"/>
            <a:ext cx="1561171" cy="42680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7" name="図 26"/>
          <p:cNvPicPr>
            <a:picLocks noChangeAspect="1"/>
          </p:cNvPicPr>
          <p:nvPr/>
        </p:nvPicPr>
        <p:blipFill rotWithShape="1">
          <a:blip r:embed="rId3">
            <a:extLst>
              <a:ext uri="{28A0092B-C50C-407E-A947-70E740481C1C}">
                <a14:useLocalDpi xmlns:a14="http://schemas.microsoft.com/office/drawing/2010/main" val="0"/>
              </a:ext>
            </a:extLst>
          </a:blip>
          <a:srcRect t="5734" r="1264" b="2324"/>
          <a:stretch/>
        </p:blipFill>
        <p:spPr>
          <a:xfrm>
            <a:off x="1636298" y="4148548"/>
            <a:ext cx="3798747" cy="1871048"/>
          </a:xfrm>
          <a:prstGeom prst="rect">
            <a:avLst/>
          </a:prstGeom>
          <a:ln>
            <a:noFill/>
          </a:ln>
          <a:effectLst>
            <a:outerShdw blurRad="292100" dist="139700" dir="2700000" algn="tl" rotWithShape="0">
              <a:srgbClr val="333333">
                <a:alpha val="65000"/>
              </a:srgbClr>
            </a:outerShdw>
          </a:effectLst>
        </p:spPr>
      </p:pic>
      <p:sp>
        <p:nvSpPr>
          <p:cNvPr id="28" name="正方形/長方形 27"/>
          <p:cNvSpPr/>
          <p:nvPr/>
        </p:nvSpPr>
        <p:spPr>
          <a:xfrm>
            <a:off x="3568940" y="4148547"/>
            <a:ext cx="1866105" cy="1627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p:cNvSpPr/>
          <p:nvPr/>
        </p:nvSpPr>
        <p:spPr>
          <a:xfrm flipV="1">
            <a:off x="1695844" y="3889276"/>
            <a:ext cx="571785" cy="518543"/>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二等辺三角形 35"/>
          <p:cNvSpPr/>
          <p:nvPr/>
        </p:nvSpPr>
        <p:spPr>
          <a:xfrm flipV="1">
            <a:off x="8296507" y="3799790"/>
            <a:ext cx="571785" cy="518543"/>
          </a:xfrm>
          <a:prstGeom prst="triangle">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1511" y="3753503"/>
            <a:ext cx="1472961" cy="2085986"/>
          </a:xfrm>
          <a:prstGeom prst="rect">
            <a:avLst/>
          </a:prstGeom>
          <a:ln>
            <a:noFill/>
          </a:ln>
          <a:effectLst>
            <a:outerShdw blurRad="292100" dist="139700" dir="2700000" algn="tl" rotWithShape="0">
              <a:srgbClr val="333333">
                <a:alpha val="65000"/>
              </a:srgbClr>
            </a:outerShdw>
          </a:effectLst>
        </p:spPr>
      </p:pic>
      <p:sp>
        <p:nvSpPr>
          <p:cNvPr id="17" name="テキスト ボックス 16"/>
          <p:cNvSpPr txBox="1"/>
          <p:nvPr/>
        </p:nvSpPr>
        <p:spPr>
          <a:xfrm>
            <a:off x="85403" y="150820"/>
            <a:ext cx="5530558" cy="1015663"/>
          </a:xfrm>
          <a:prstGeom prst="rect">
            <a:avLst/>
          </a:prstGeom>
          <a:noFill/>
        </p:spPr>
        <p:txBody>
          <a:bodyPr wrap="square" rtlCol="0">
            <a:spAutoFit/>
          </a:bodyPr>
          <a:lstStyle/>
          <a:p>
            <a:r>
              <a:rPr lang="en-US" altLang="ja-JP" sz="6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For</a:t>
            </a:r>
            <a:r>
              <a:rPr lang="ja-JP" altLang="en-US" sz="6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リーダ</a:t>
            </a:r>
            <a:r>
              <a:rPr lang="ja-JP" altLang="en-US" sz="6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ー</a:t>
            </a:r>
            <a:endParaRPr lang="ja-JP" altLang="en-US" sz="6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49492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235452" y="198478"/>
            <a:ext cx="5530558" cy="1015663"/>
          </a:xfrm>
          <a:prstGeom prst="rect">
            <a:avLst/>
          </a:prstGeom>
          <a:noFill/>
        </p:spPr>
        <p:txBody>
          <a:bodyPr wrap="square" rtlCol="0">
            <a:spAutoFit/>
          </a:bodyPr>
          <a:lstStyle/>
          <a:p>
            <a:r>
              <a:rPr lang="en-US" altLang="ja-JP" sz="6000" b="1" dirty="0" smtClean="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For</a:t>
            </a:r>
            <a:r>
              <a:rPr lang="ja-JP" altLang="en-US" sz="6000" b="1" dirty="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6000" b="1" dirty="0" smtClean="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人事</a:t>
            </a:r>
            <a:r>
              <a:rPr lang="ja-JP" altLang="en-US" sz="6000" b="1" dirty="0">
                <a:solidFill>
                  <a:schemeClr val="accent2">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部</a:t>
            </a:r>
          </a:p>
        </p:txBody>
      </p:sp>
      <p:pic>
        <p:nvPicPr>
          <p:cNvPr id="16" name="図 15"/>
          <p:cNvPicPr/>
          <p:nvPr/>
        </p:nvPicPr>
        <p:blipFill rotWithShape="1">
          <a:blip r:embed="rId2"/>
          <a:srcRect b="32598"/>
          <a:stretch/>
        </p:blipFill>
        <p:spPr bwMode="auto">
          <a:xfrm>
            <a:off x="412401" y="3259102"/>
            <a:ext cx="3508050" cy="1865940"/>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sp>
        <p:nvSpPr>
          <p:cNvPr id="2" name="正方形/長方形 1"/>
          <p:cNvSpPr/>
          <p:nvPr/>
        </p:nvSpPr>
        <p:spPr>
          <a:xfrm>
            <a:off x="0" y="0"/>
            <a:ext cx="12192000" cy="672860"/>
          </a:xfrm>
          <a:prstGeom prst="rect">
            <a:avLst/>
          </a:prstGeom>
          <a:solidFill>
            <a:srgbClr val="E63A04">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2197003" y="2584256"/>
            <a:ext cx="4801113" cy="461665"/>
          </a:xfrm>
          <a:prstGeom prst="rect">
            <a:avLst/>
          </a:prstGeom>
          <a:solidFill>
            <a:srgbClr val="FC744A"/>
          </a:solidFill>
        </p:spPr>
        <p:txBody>
          <a:bodyPr wrap="square" rtlCol="0">
            <a:spAutoFit/>
          </a:bodyPr>
          <a:lstStyle/>
          <a:p>
            <a:pPr algn="ctr">
              <a:lnSpc>
                <a:spcPct val="150000"/>
              </a:lnSpc>
            </a:pP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チームタイプを採用戦略に応用！</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7512745" y="3328292"/>
            <a:ext cx="4227259" cy="461665"/>
          </a:xfrm>
          <a:prstGeom prst="rect">
            <a:avLst/>
          </a:prstGeom>
          <a:solidFill>
            <a:srgbClr val="FC744A"/>
          </a:solidFill>
        </p:spPr>
        <p:txBody>
          <a:bodyPr wrap="square" rtlCol="0">
            <a:spAutoFit/>
          </a:bodyPr>
          <a:lstStyle/>
          <a:p>
            <a:pPr algn="ctr">
              <a:lnSpc>
                <a:spcPct val="150000"/>
              </a:lnSpc>
            </a:pP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リーダー育成プログラムに使える！</a:t>
            </a:r>
            <a:endPar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26" name="Picture 2" descr="戦略・策略のイラスト（女性）"/>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401" y="1190803"/>
            <a:ext cx="1572962" cy="1572962"/>
          </a:xfrm>
          <a:prstGeom prst="rect">
            <a:avLst/>
          </a:prstGeom>
          <a:noFill/>
          <a:extLst>
            <a:ext uri="{909E8E84-426E-40DD-AFC4-6F175D3DCCD1}">
              <a14:hiddenFill xmlns:a14="http://schemas.microsoft.com/office/drawing/2010/main">
                <a:solidFill>
                  <a:srgbClr val="FFFFFF"/>
                </a:solidFill>
              </a14:hiddenFill>
            </a:ext>
          </a:extLst>
        </p:spPr>
      </p:pic>
      <p:sp>
        <p:nvSpPr>
          <p:cNvPr id="11" name="テキスト ボックス 10"/>
          <p:cNvSpPr txBox="1"/>
          <p:nvPr/>
        </p:nvSpPr>
        <p:spPr>
          <a:xfrm>
            <a:off x="2197003" y="1516536"/>
            <a:ext cx="6623611" cy="707886"/>
          </a:xfrm>
          <a:prstGeom prst="rect">
            <a:avLst/>
          </a:prstGeom>
          <a:noFill/>
        </p:spPr>
        <p:txBody>
          <a:bodyPr wrap="square" rtlCol="0">
            <a:spAutoFit/>
          </a:bodyPr>
          <a:lstStyle/>
          <a:p>
            <a:r>
              <a:rPr kumimoji="1" lang="ja-JP" altLang="en-US" sz="2000" dirty="0" smtClean="0"/>
              <a:t>せっかく、パフォーマンス測定をしているのなら上手く活用したら根拠のある人事施策を提案できるんじゃないか・・・？</a:t>
            </a:r>
            <a:endParaRPr kumimoji="1" lang="ja-JP" altLang="en-US" sz="2000" dirty="0"/>
          </a:p>
        </p:txBody>
      </p:sp>
      <p:sp>
        <p:nvSpPr>
          <p:cNvPr id="12" name="円/楕円 11"/>
          <p:cNvSpPr/>
          <p:nvPr/>
        </p:nvSpPr>
        <p:spPr>
          <a:xfrm>
            <a:off x="313353" y="5043733"/>
            <a:ext cx="2771082" cy="1305865"/>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78796" y="5219613"/>
            <a:ext cx="2409369" cy="954107"/>
          </a:xfrm>
          <a:prstGeom prst="rect">
            <a:avLst/>
          </a:prstGeom>
          <a:noFill/>
        </p:spPr>
        <p:txBody>
          <a:bodyPr wrap="square" rtlCol="0">
            <a:spAutoFit/>
          </a:bodyPr>
          <a:lstStyle/>
          <a:p>
            <a:r>
              <a:rPr kumimoji="1" lang="ja-JP" altLang="en-US" sz="1400" dirty="0" smtClean="0"/>
              <a:t>うちの組織はチーム向上は既に強いから協調性があるタイプより、職人タイプの人材が今は必要かも</a:t>
            </a:r>
            <a:r>
              <a:rPr kumimoji="1" lang="ja-JP" altLang="en-US" sz="1400" dirty="0" err="1" smtClean="0"/>
              <a:t>な・・</a:t>
            </a:r>
            <a:r>
              <a:rPr kumimoji="1" lang="ja-JP" altLang="en-US" sz="1400" dirty="0" smtClean="0"/>
              <a:t>・</a:t>
            </a:r>
            <a:endParaRPr kumimoji="1" lang="ja-JP" altLang="en-US" sz="1400" dirty="0"/>
          </a:p>
        </p:txBody>
      </p:sp>
      <p:sp>
        <p:nvSpPr>
          <p:cNvPr id="14" name="二等辺三角形 13"/>
          <p:cNvSpPr/>
          <p:nvPr/>
        </p:nvSpPr>
        <p:spPr>
          <a:xfrm>
            <a:off x="2379625" y="4835738"/>
            <a:ext cx="237744" cy="404466"/>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019499" y="3259102"/>
            <a:ext cx="2978617" cy="1200329"/>
          </a:xfrm>
          <a:prstGeom prst="rect">
            <a:avLst/>
          </a:prstGeom>
          <a:noFill/>
        </p:spPr>
        <p:txBody>
          <a:bodyPr wrap="square" rtlCol="0">
            <a:spAutoFit/>
          </a:bodyPr>
          <a:lstStyle/>
          <a:p>
            <a:r>
              <a:rPr kumimoji="1" lang="ja-JP" altLang="en-US" dirty="0" smtClean="0"/>
              <a:t>結果を</a:t>
            </a:r>
            <a:r>
              <a:rPr kumimoji="1" lang="en-US" altLang="ja-JP" dirty="0" smtClean="0"/>
              <a:t>CSV</a:t>
            </a:r>
            <a:r>
              <a:rPr kumimoji="1" lang="ja-JP" altLang="en-US" dirty="0" smtClean="0"/>
              <a:t>ダウンロード、エクセルで加工すれば、経営指標との関連・組織の強みなど分析が可能！</a:t>
            </a:r>
            <a:endParaRPr kumimoji="1" lang="ja-JP" altLang="en-US" dirty="0"/>
          </a:p>
        </p:txBody>
      </p:sp>
      <p:pic>
        <p:nvPicPr>
          <p:cNvPr id="1028" name="Picture 4" descr="会議のイラスト（女性・スーツ）"/>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77856" y="4635098"/>
            <a:ext cx="17145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真剣な会議のイラスト（男性）"/>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6549" y="4704117"/>
            <a:ext cx="1714500" cy="1714500"/>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p:cNvSpPr txBox="1"/>
          <p:nvPr/>
        </p:nvSpPr>
        <p:spPr>
          <a:xfrm>
            <a:off x="7512745" y="3877820"/>
            <a:ext cx="4227259" cy="646331"/>
          </a:xfrm>
          <a:prstGeom prst="rect">
            <a:avLst/>
          </a:prstGeom>
          <a:noFill/>
        </p:spPr>
        <p:txBody>
          <a:bodyPr wrap="square" rtlCol="0">
            <a:spAutoFit/>
          </a:bodyPr>
          <a:lstStyle/>
          <a:p>
            <a:r>
              <a:rPr lang="ja-JP" altLang="en-US" dirty="0" smtClean="0"/>
              <a:t>マネジメント研修として活用すれば、</a:t>
            </a:r>
            <a:endParaRPr lang="en-US" altLang="ja-JP" dirty="0" smtClean="0"/>
          </a:p>
          <a:p>
            <a:r>
              <a:rPr lang="ja-JP" altLang="en-US" dirty="0" smtClean="0"/>
              <a:t>より本質的実践型研修が実施可能！</a:t>
            </a:r>
            <a:endParaRPr kumimoji="1" lang="ja-JP" altLang="en-US" dirty="0"/>
          </a:p>
        </p:txBody>
      </p:sp>
      <p:sp>
        <p:nvSpPr>
          <p:cNvPr id="17" name="テキスト ボックス 16"/>
          <p:cNvSpPr txBox="1"/>
          <p:nvPr/>
        </p:nvSpPr>
        <p:spPr>
          <a:xfrm>
            <a:off x="90815" y="87570"/>
            <a:ext cx="5530558" cy="1015663"/>
          </a:xfrm>
          <a:prstGeom prst="rect">
            <a:avLst/>
          </a:prstGeom>
          <a:noFill/>
        </p:spPr>
        <p:txBody>
          <a:bodyPr wrap="square" rtlCol="0">
            <a:spAutoFit/>
          </a:bodyPr>
          <a:lstStyle/>
          <a:p>
            <a:r>
              <a:rPr lang="en-US" altLang="ja-JP" sz="6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For</a:t>
            </a:r>
            <a:r>
              <a:rPr lang="ja-JP" altLang="en-US" sz="6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6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人事</a:t>
            </a:r>
            <a:r>
              <a:rPr lang="ja-JP" altLang="en-US" sz="6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部</a:t>
            </a:r>
          </a:p>
        </p:txBody>
      </p:sp>
    </p:spTree>
    <p:extLst>
      <p:ext uri="{BB962C8B-B14F-4D97-AF65-F5344CB8AC3E}">
        <p14:creationId xmlns:p14="http://schemas.microsoft.com/office/powerpoint/2010/main" val="33901370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5959</TotalTime>
  <Words>482</Words>
  <Application>Microsoft Office PowerPoint</Application>
  <PresentationFormat>ワイド画面</PresentationFormat>
  <Paragraphs>42</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ＭＳ Ｐゴシック</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橋本　竜也</dc:creator>
  <cp:lastModifiedBy>01378</cp:lastModifiedBy>
  <cp:revision>121</cp:revision>
  <cp:lastPrinted>2019-09-26T07:59:15Z</cp:lastPrinted>
  <dcterms:created xsi:type="dcterms:W3CDTF">2019-08-31T05:24:07Z</dcterms:created>
  <dcterms:modified xsi:type="dcterms:W3CDTF">2019-09-27T00:53:24Z</dcterms:modified>
</cp:coreProperties>
</file>