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4" r:id="rId3"/>
    <p:sldId id="267" r:id="rId4"/>
    <p:sldId id="273" r:id="rId5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998F"/>
    <a:srgbClr val="FC744A"/>
    <a:srgbClr val="CCFFCC"/>
    <a:srgbClr val="CCFF99"/>
    <a:srgbClr val="99FF99"/>
    <a:srgbClr val="66FF99"/>
    <a:srgbClr val="66FFCC"/>
    <a:srgbClr val="99FFCC"/>
    <a:srgbClr val="E63A04"/>
    <a:srgbClr val="6E8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4" autoAdjust="0"/>
    <p:restoredTop sz="94660"/>
  </p:normalViewPr>
  <p:slideViewPr>
    <p:cSldViewPr snapToGrid="0">
      <p:cViewPr varScale="1">
        <p:scale>
          <a:sx n="68" d="100"/>
          <a:sy n="68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2021/6/10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944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2021/6/10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262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2021/6/10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898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2021/6/10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84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2021/6/10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706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2021/6/10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947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2021/6/10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642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2021/6/10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69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3"/>
          <p:cNvSpPr txBox="1">
            <a:spLocks noChangeArrowheads="1"/>
          </p:cNvSpPr>
          <p:nvPr userDrawn="1"/>
        </p:nvSpPr>
        <p:spPr bwMode="auto">
          <a:xfrm>
            <a:off x="4043909" y="6599018"/>
            <a:ext cx="3841116" cy="25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l"/>
            <a:r>
              <a:rPr kumimoji="1" lang="en-US" altLang="ja-JP" sz="1083" b="0" i="0" kern="1200" dirty="0" smtClean="0">
                <a:solidFill>
                  <a:schemeClr val="tx1"/>
                </a:solidFill>
                <a:effectLst/>
                <a:latin typeface="Arial" charset="0"/>
                <a:ea typeface="メイリオ" pitchFamily="50" charset="-128"/>
                <a:cs typeface="メイリオ" pitchFamily="50" charset="-128"/>
              </a:rPr>
              <a:t>2021 </a:t>
            </a:r>
            <a:r>
              <a:rPr kumimoji="1" lang="en-US" altLang="ja-JP" sz="1083" b="0" i="0" kern="1200" dirty="0" smtClean="0">
                <a:solidFill>
                  <a:schemeClr val="tx1"/>
                </a:solidFill>
                <a:effectLst/>
                <a:latin typeface="Arial" charset="0"/>
                <a:ea typeface="メイリオ" pitchFamily="50" charset="-128"/>
                <a:cs typeface="メイリオ" pitchFamily="50" charset="-128"/>
              </a:rPr>
              <a:t>Copyright© NIHONKEIEI </a:t>
            </a:r>
            <a:r>
              <a:rPr kumimoji="1" lang="en-US" altLang="ja-JP" sz="1083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メイリオ" pitchFamily="50" charset="-128"/>
                <a:cs typeface="メイリオ" pitchFamily="50" charset="-128"/>
              </a:rPr>
              <a:t>Co.,Ltd</a:t>
            </a:r>
            <a:r>
              <a:rPr kumimoji="1" lang="en-US" altLang="ja-JP" sz="1083" b="0" i="0" kern="1200" dirty="0" smtClean="0">
                <a:solidFill>
                  <a:schemeClr val="tx1"/>
                </a:solidFill>
                <a:effectLst/>
                <a:latin typeface="Arial" charset="0"/>
                <a:ea typeface="メイリオ" pitchFamily="50" charset="-128"/>
                <a:cs typeface="メイリオ" pitchFamily="50" charset="-128"/>
              </a:rPr>
              <a:t>. All rights reserved.</a:t>
            </a:r>
            <a:endParaRPr lang="en-US" altLang="ja-JP" sz="1083" dirty="0">
              <a:solidFill>
                <a:srgbClr val="404040"/>
              </a:solidFill>
              <a:latin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750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2021/6/10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869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2021/6/10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817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D5AFB-5E51-4794-B6E2-D2AB3ABBF5F3}" type="datetimeFigureOut">
              <a:rPr kumimoji="1" lang="ja-JP" altLang="en-US" smtClean="0"/>
              <a:t>2021/6/10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400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円/楕円 2"/>
          <p:cNvSpPr/>
          <p:nvPr/>
        </p:nvSpPr>
        <p:spPr>
          <a:xfrm>
            <a:off x="11328784" y="102362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10891712" y="102362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11765856" y="102362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10454640" y="102362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円/楕円 12"/>
          <p:cNvSpPr/>
          <p:nvPr/>
        </p:nvSpPr>
        <p:spPr>
          <a:xfrm>
            <a:off x="9580496" y="102317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10017568" y="102362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11328784" y="145034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円/楕円 17"/>
          <p:cNvSpPr/>
          <p:nvPr/>
        </p:nvSpPr>
        <p:spPr>
          <a:xfrm>
            <a:off x="10891712" y="145034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円/楕円 18"/>
          <p:cNvSpPr/>
          <p:nvPr/>
        </p:nvSpPr>
        <p:spPr>
          <a:xfrm>
            <a:off x="11765856" y="145034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円/楕円 19"/>
          <p:cNvSpPr/>
          <p:nvPr/>
        </p:nvSpPr>
        <p:spPr>
          <a:xfrm>
            <a:off x="10454640" y="145034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円/楕円 20"/>
          <p:cNvSpPr/>
          <p:nvPr/>
        </p:nvSpPr>
        <p:spPr>
          <a:xfrm>
            <a:off x="9580496" y="144989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円/楕円 21"/>
          <p:cNvSpPr/>
          <p:nvPr/>
        </p:nvSpPr>
        <p:spPr>
          <a:xfrm>
            <a:off x="10017568" y="145034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円/楕円 23"/>
          <p:cNvSpPr/>
          <p:nvPr/>
        </p:nvSpPr>
        <p:spPr>
          <a:xfrm>
            <a:off x="11328784" y="188378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0891712" y="188378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円/楕円 25"/>
          <p:cNvSpPr/>
          <p:nvPr/>
        </p:nvSpPr>
        <p:spPr>
          <a:xfrm>
            <a:off x="11765856" y="188378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円/楕円 26"/>
          <p:cNvSpPr/>
          <p:nvPr/>
        </p:nvSpPr>
        <p:spPr>
          <a:xfrm>
            <a:off x="10454640" y="188378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円/楕円 27"/>
          <p:cNvSpPr/>
          <p:nvPr/>
        </p:nvSpPr>
        <p:spPr>
          <a:xfrm>
            <a:off x="9580496" y="188333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円/楕円 28"/>
          <p:cNvSpPr/>
          <p:nvPr/>
        </p:nvSpPr>
        <p:spPr>
          <a:xfrm>
            <a:off x="10017568" y="188378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円/楕円 30"/>
          <p:cNvSpPr/>
          <p:nvPr/>
        </p:nvSpPr>
        <p:spPr>
          <a:xfrm>
            <a:off x="11328784" y="231050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円/楕円 31"/>
          <p:cNvSpPr/>
          <p:nvPr/>
        </p:nvSpPr>
        <p:spPr>
          <a:xfrm>
            <a:off x="10891712" y="231050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円/楕円 32"/>
          <p:cNvSpPr/>
          <p:nvPr/>
        </p:nvSpPr>
        <p:spPr>
          <a:xfrm>
            <a:off x="11765856" y="231050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円/楕円 33"/>
          <p:cNvSpPr/>
          <p:nvPr/>
        </p:nvSpPr>
        <p:spPr>
          <a:xfrm>
            <a:off x="10454640" y="231050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円/楕円 34"/>
          <p:cNvSpPr/>
          <p:nvPr/>
        </p:nvSpPr>
        <p:spPr>
          <a:xfrm>
            <a:off x="9580496" y="231005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円/楕円 35"/>
          <p:cNvSpPr/>
          <p:nvPr/>
        </p:nvSpPr>
        <p:spPr>
          <a:xfrm>
            <a:off x="10017568" y="231050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円/楕円 37"/>
          <p:cNvSpPr/>
          <p:nvPr/>
        </p:nvSpPr>
        <p:spPr>
          <a:xfrm>
            <a:off x="11328784" y="274394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円/楕円 38"/>
          <p:cNvSpPr/>
          <p:nvPr/>
        </p:nvSpPr>
        <p:spPr>
          <a:xfrm>
            <a:off x="10891712" y="274394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円/楕円 39"/>
          <p:cNvSpPr/>
          <p:nvPr/>
        </p:nvSpPr>
        <p:spPr>
          <a:xfrm>
            <a:off x="11765856" y="274394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円/楕円 40"/>
          <p:cNvSpPr/>
          <p:nvPr/>
        </p:nvSpPr>
        <p:spPr>
          <a:xfrm>
            <a:off x="10454640" y="274394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円/楕円 41"/>
          <p:cNvSpPr/>
          <p:nvPr/>
        </p:nvSpPr>
        <p:spPr>
          <a:xfrm>
            <a:off x="9580496" y="274349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円/楕円 42"/>
          <p:cNvSpPr/>
          <p:nvPr/>
        </p:nvSpPr>
        <p:spPr>
          <a:xfrm>
            <a:off x="10017568" y="274394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円/楕円 44"/>
          <p:cNvSpPr/>
          <p:nvPr/>
        </p:nvSpPr>
        <p:spPr>
          <a:xfrm>
            <a:off x="11328784" y="317066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円/楕円 45"/>
          <p:cNvSpPr/>
          <p:nvPr/>
        </p:nvSpPr>
        <p:spPr>
          <a:xfrm>
            <a:off x="10891712" y="317066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円/楕円 46"/>
          <p:cNvSpPr/>
          <p:nvPr/>
        </p:nvSpPr>
        <p:spPr>
          <a:xfrm>
            <a:off x="11765856" y="317066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円/楕円 47"/>
          <p:cNvSpPr/>
          <p:nvPr/>
        </p:nvSpPr>
        <p:spPr>
          <a:xfrm>
            <a:off x="10454640" y="317066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円/楕円 48"/>
          <p:cNvSpPr/>
          <p:nvPr/>
        </p:nvSpPr>
        <p:spPr>
          <a:xfrm>
            <a:off x="9580496" y="317021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円/楕円 49"/>
          <p:cNvSpPr/>
          <p:nvPr/>
        </p:nvSpPr>
        <p:spPr>
          <a:xfrm>
            <a:off x="10017568" y="317066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円/楕円 51"/>
          <p:cNvSpPr/>
          <p:nvPr/>
        </p:nvSpPr>
        <p:spPr>
          <a:xfrm>
            <a:off x="11328784" y="360410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円/楕円 52"/>
          <p:cNvSpPr/>
          <p:nvPr/>
        </p:nvSpPr>
        <p:spPr>
          <a:xfrm>
            <a:off x="10891712" y="360410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円/楕円 53"/>
          <p:cNvSpPr/>
          <p:nvPr/>
        </p:nvSpPr>
        <p:spPr>
          <a:xfrm>
            <a:off x="11765856" y="360410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円/楕円 54"/>
          <p:cNvSpPr/>
          <p:nvPr/>
        </p:nvSpPr>
        <p:spPr>
          <a:xfrm>
            <a:off x="10454640" y="360410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6" name="円/楕円 55"/>
          <p:cNvSpPr/>
          <p:nvPr/>
        </p:nvSpPr>
        <p:spPr>
          <a:xfrm>
            <a:off x="9580496" y="360365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円/楕円 56"/>
          <p:cNvSpPr/>
          <p:nvPr/>
        </p:nvSpPr>
        <p:spPr>
          <a:xfrm>
            <a:off x="10017568" y="360410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9" name="円/楕円 58"/>
          <p:cNvSpPr/>
          <p:nvPr/>
        </p:nvSpPr>
        <p:spPr>
          <a:xfrm>
            <a:off x="11328784" y="403082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円/楕円 59"/>
          <p:cNvSpPr/>
          <p:nvPr/>
        </p:nvSpPr>
        <p:spPr>
          <a:xfrm>
            <a:off x="10891712" y="403082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円/楕円 60"/>
          <p:cNvSpPr/>
          <p:nvPr/>
        </p:nvSpPr>
        <p:spPr>
          <a:xfrm>
            <a:off x="11765856" y="403082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2" name="円/楕円 61"/>
          <p:cNvSpPr/>
          <p:nvPr/>
        </p:nvSpPr>
        <p:spPr>
          <a:xfrm>
            <a:off x="10454640" y="403082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円/楕円 62"/>
          <p:cNvSpPr/>
          <p:nvPr/>
        </p:nvSpPr>
        <p:spPr>
          <a:xfrm>
            <a:off x="9580496" y="403037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円/楕円 63"/>
          <p:cNvSpPr/>
          <p:nvPr/>
        </p:nvSpPr>
        <p:spPr>
          <a:xfrm>
            <a:off x="10017568" y="403082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円/楕円 65"/>
          <p:cNvSpPr/>
          <p:nvPr/>
        </p:nvSpPr>
        <p:spPr>
          <a:xfrm>
            <a:off x="11328784" y="446426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円/楕円 66"/>
          <p:cNvSpPr/>
          <p:nvPr/>
        </p:nvSpPr>
        <p:spPr>
          <a:xfrm>
            <a:off x="10891712" y="446426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円/楕円 67"/>
          <p:cNvSpPr/>
          <p:nvPr/>
        </p:nvSpPr>
        <p:spPr>
          <a:xfrm>
            <a:off x="11765856" y="446426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" name="円/楕円 68"/>
          <p:cNvSpPr/>
          <p:nvPr/>
        </p:nvSpPr>
        <p:spPr>
          <a:xfrm>
            <a:off x="10454640" y="446426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円/楕円 69"/>
          <p:cNvSpPr/>
          <p:nvPr/>
        </p:nvSpPr>
        <p:spPr>
          <a:xfrm>
            <a:off x="9580496" y="446381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1" name="円/楕円 70"/>
          <p:cNvSpPr/>
          <p:nvPr/>
        </p:nvSpPr>
        <p:spPr>
          <a:xfrm>
            <a:off x="10017568" y="446426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円/楕円 72"/>
          <p:cNvSpPr/>
          <p:nvPr/>
        </p:nvSpPr>
        <p:spPr>
          <a:xfrm>
            <a:off x="11328784" y="489098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4" name="円/楕円 73"/>
          <p:cNvSpPr/>
          <p:nvPr/>
        </p:nvSpPr>
        <p:spPr>
          <a:xfrm>
            <a:off x="10891712" y="489098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円/楕円 74"/>
          <p:cNvSpPr/>
          <p:nvPr/>
        </p:nvSpPr>
        <p:spPr>
          <a:xfrm>
            <a:off x="11765856" y="489098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円/楕円 75"/>
          <p:cNvSpPr/>
          <p:nvPr/>
        </p:nvSpPr>
        <p:spPr>
          <a:xfrm>
            <a:off x="10454640" y="489098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円/楕円 76"/>
          <p:cNvSpPr/>
          <p:nvPr/>
        </p:nvSpPr>
        <p:spPr>
          <a:xfrm>
            <a:off x="9580496" y="489053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8" name="円/楕円 77"/>
          <p:cNvSpPr/>
          <p:nvPr/>
        </p:nvSpPr>
        <p:spPr>
          <a:xfrm>
            <a:off x="10017568" y="489098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0" name="円/楕円 79"/>
          <p:cNvSpPr/>
          <p:nvPr/>
        </p:nvSpPr>
        <p:spPr>
          <a:xfrm>
            <a:off x="11328784" y="532442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1" name="円/楕円 80"/>
          <p:cNvSpPr/>
          <p:nvPr/>
        </p:nvSpPr>
        <p:spPr>
          <a:xfrm>
            <a:off x="10891712" y="532442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2" name="円/楕円 81"/>
          <p:cNvSpPr/>
          <p:nvPr/>
        </p:nvSpPr>
        <p:spPr>
          <a:xfrm>
            <a:off x="11765856" y="532442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3" name="円/楕円 82"/>
          <p:cNvSpPr/>
          <p:nvPr/>
        </p:nvSpPr>
        <p:spPr>
          <a:xfrm>
            <a:off x="10454640" y="532442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4" name="円/楕円 83"/>
          <p:cNvSpPr/>
          <p:nvPr/>
        </p:nvSpPr>
        <p:spPr>
          <a:xfrm>
            <a:off x="9580496" y="532397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" name="円/楕円 84"/>
          <p:cNvSpPr/>
          <p:nvPr/>
        </p:nvSpPr>
        <p:spPr>
          <a:xfrm>
            <a:off x="10017568" y="532442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7" name="円/楕円 86"/>
          <p:cNvSpPr/>
          <p:nvPr/>
        </p:nvSpPr>
        <p:spPr>
          <a:xfrm>
            <a:off x="11328784" y="575114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8" name="円/楕円 87"/>
          <p:cNvSpPr/>
          <p:nvPr/>
        </p:nvSpPr>
        <p:spPr>
          <a:xfrm>
            <a:off x="10891712" y="575114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9" name="円/楕円 88"/>
          <p:cNvSpPr/>
          <p:nvPr/>
        </p:nvSpPr>
        <p:spPr>
          <a:xfrm>
            <a:off x="11765856" y="575114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0" name="円/楕円 89"/>
          <p:cNvSpPr/>
          <p:nvPr/>
        </p:nvSpPr>
        <p:spPr>
          <a:xfrm>
            <a:off x="10454640" y="575114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1" name="円/楕円 90"/>
          <p:cNvSpPr/>
          <p:nvPr/>
        </p:nvSpPr>
        <p:spPr>
          <a:xfrm>
            <a:off x="9580496" y="575069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2" name="円/楕円 91"/>
          <p:cNvSpPr/>
          <p:nvPr/>
        </p:nvSpPr>
        <p:spPr>
          <a:xfrm>
            <a:off x="10017568" y="575114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4" name="円/楕円 93"/>
          <p:cNvSpPr/>
          <p:nvPr/>
        </p:nvSpPr>
        <p:spPr>
          <a:xfrm>
            <a:off x="11328784" y="618458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5" name="円/楕円 94"/>
          <p:cNvSpPr/>
          <p:nvPr/>
        </p:nvSpPr>
        <p:spPr>
          <a:xfrm>
            <a:off x="10891712" y="618458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6" name="円/楕円 95"/>
          <p:cNvSpPr/>
          <p:nvPr/>
        </p:nvSpPr>
        <p:spPr>
          <a:xfrm>
            <a:off x="11765856" y="618458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7" name="円/楕円 96"/>
          <p:cNvSpPr/>
          <p:nvPr/>
        </p:nvSpPr>
        <p:spPr>
          <a:xfrm>
            <a:off x="10454640" y="618458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8" name="円/楕円 97"/>
          <p:cNvSpPr/>
          <p:nvPr/>
        </p:nvSpPr>
        <p:spPr>
          <a:xfrm>
            <a:off x="9580496" y="618413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9" name="円/楕円 98"/>
          <p:cNvSpPr/>
          <p:nvPr/>
        </p:nvSpPr>
        <p:spPr>
          <a:xfrm>
            <a:off x="10017568" y="618458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1" name="円/楕円 100"/>
          <p:cNvSpPr/>
          <p:nvPr/>
        </p:nvSpPr>
        <p:spPr>
          <a:xfrm>
            <a:off x="11328784" y="661130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2" name="円/楕円 101"/>
          <p:cNvSpPr/>
          <p:nvPr/>
        </p:nvSpPr>
        <p:spPr>
          <a:xfrm>
            <a:off x="10891712" y="661130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3" name="円/楕円 102"/>
          <p:cNvSpPr/>
          <p:nvPr/>
        </p:nvSpPr>
        <p:spPr>
          <a:xfrm>
            <a:off x="11765856" y="661130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4" name="円/楕円 103"/>
          <p:cNvSpPr/>
          <p:nvPr/>
        </p:nvSpPr>
        <p:spPr>
          <a:xfrm>
            <a:off x="10454640" y="661130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5" name="円/楕円 104"/>
          <p:cNvSpPr/>
          <p:nvPr/>
        </p:nvSpPr>
        <p:spPr>
          <a:xfrm>
            <a:off x="9580496" y="661085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6" name="円/楕円 105"/>
          <p:cNvSpPr/>
          <p:nvPr/>
        </p:nvSpPr>
        <p:spPr>
          <a:xfrm>
            <a:off x="10017568" y="661130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9" name="円/楕円 128"/>
          <p:cNvSpPr/>
          <p:nvPr/>
        </p:nvSpPr>
        <p:spPr>
          <a:xfrm>
            <a:off x="11328784" y="58973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0" name="円/楕円 129"/>
          <p:cNvSpPr/>
          <p:nvPr/>
        </p:nvSpPr>
        <p:spPr>
          <a:xfrm>
            <a:off x="10891712" y="58973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1" name="円/楕円 130"/>
          <p:cNvSpPr/>
          <p:nvPr/>
        </p:nvSpPr>
        <p:spPr>
          <a:xfrm>
            <a:off x="11765856" y="58973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2" name="円/楕円 131"/>
          <p:cNvSpPr/>
          <p:nvPr/>
        </p:nvSpPr>
        <p:spPr>
          <a:xfrm>
            <a:off x="10454640" y="589730"/>
            <a:ext cx="215324" cy="1972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3" name="円/楕円 132"/>
          <p:cNvSpPr/>
          <p:nvPr/>
        </p:nvSpPr>
        <p:spPr>
          <a:xfrm>
            <a:off x="9580496" y="589280"/>
            <a:ext cx="215324" cy="197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4" name="円/楕円 133"/>
          <p:cNvSpPr/>
          <p:nvPr/>
        </p:nvSpPr>
        <p:spPr>
          <a:xfrm>
            <a:off x="10017568" y="589730"/>
            <a:ext cx="215324" cy="1972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411851" y="2089522"/>
            <a:ext cx="9601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チームアンケートへの</a:t>
            </a:r>
            <a:r>
              <a:rPr lang="ja-JP" altLang="en-US" sz="36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協力のお願い</a:t>
            </a:r>
            <a:endParaRPr kumimoji="1" lang="en-US" altLang="ja-JP" sz="3600" b="1" dirty="0" smtClean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l="7864" t="18392" r="7750" b="18509"/>
          <a:stretch/>
        </p:blipFill>
        <p:spPr>
          <a:xfrm>
            <a:off x="199588" y="178709"/>
            <a:ext cx="2204248" cy="46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13998F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Web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アンケートへの協力のお願い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39365" y="696481"/>
            <a:ext cx="1159496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当社では、チームの状態を把握し、チームの活性化につなげる「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NaviLight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ナビライト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）」を利用することになりました。チームの状態はメンバーのアンケート結果で診断されます。そこで、皆さんのメールにアンケートのアドレスが届きますので、ご協力をお願いします。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①アンケート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の回答について</a:t>
            </a:r>
            <a:endParaRPr lang="en-US" altLang="ja-JP" b="1" dirty="0" smtClean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631825" indent="-342900">
              <a:lnSpc>
                <a:spcPts val="2200"/>
              </a:lnSpc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メールでアンケートの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Web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サイトのアドレスが届きます。そこからアンケートに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進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んでください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8925">
              <a:lnSpc>
                <a:spcPts val="22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メールの差出人は「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NaviLight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カスタマーサポート」、タイトルは「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NaviLight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アンケート回答のお願い」です。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631825" indent="-342900">
              <a:lnSpc>
                <a:spcPts val="2200"/>
              </a:lnSpc>
              <a:buFont typeface="Wingdings" panose="05000000000000000000" pitchFamily="2" charset="2"/>
              <a:buChar char="ü"/>
            </a:pP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回答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は匿名です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。システムで統計処理されるので、誰がどのように回答したかは誰にもわかりません。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631825" indent="-342900">
              <a:lnSpc>
                <a:spcPts val="2200"/>
              </a:lnSpc>
              <a:buFont typeface="Wingdings" panose="05000000000000000000" pitchFamily="2" charset="2"/>
              <a:buChar char="ü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アンケート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自分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チーム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のことについて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回答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します。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チーム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とは、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部門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部署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、プロジェクト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ですが、どのチーム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になっているかは、アンケート実施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確認できます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631825" indent="-342900">
              <a:lnSpc>
                <a:spcPts val="2200"/>
              </a:lnSpc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アンケートは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分弱で回答できるボリュームです。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結果の通知について</a:t>
            </a:r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631825" indent="-342900">
              <a:lnSpc>
                <a:spcPts val="2200"/>
              </a:lnSpc>
              <a:buFont typeface="Wingdings" panose="05000000000000000000" pitchFamily="2" charset="2"/>
              <a:buChar char="ü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チーム状態の診断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結果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メンバー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全員に、同時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にメールで届きます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631825" indent="-342900">
              <a:lnSpc>
                <a:spcPts val="2200"/>
              </a:lnSpc>
              <a:buFont typeface="Wingdings" panose="05000000000000000000" pitchFamily="2" charset="2"/>
              <a:buChar char="ü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結果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届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くのは、回答期限日か、それ以前に全員が回答し終わった時点です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r>
              <a:rPr lang="en-US" altLang="ja-JP" b="1" dirty="0" err="1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NaviLight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ナビライト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）実施</a:t>
            </a:r>
            <a:r>
              <a:rPr lang="ja-JP" altLang="en-US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の目的</a:t>
            </a:r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631825" indent="-342900">
              <a:lnSpc>
                <a:spcPts val="2200"/>
              </a:lnSpc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チームの状態を客観的に把握し、メンバーの皆さんの対話を通じてより良いチームにしていくために実施します。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631825" indent="-342900">
              <a:lnSpc>
                <a:spcPts val="2200"/>
              </a:lnSpc>
              <a:buFont typeface="Wingdings" panose="05000000000000000000" pitchFamily="2" charset="2"/>
              <a:buChar char="ü"/>
            </a:pP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NaviLight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はあなたのチームの状態を客観的に把握でき、向上のためのヒントも得られるので、チームの向上に活用することができます。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8925">
              <a:lnSpc>
                <a:spcPts val="2200"/>
              </a:lnSpc>
            </a:pP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8925">
              <a:lnSpc>
                <a:spcPts val="2200"/>
              </a:lnSpc>
            </a:pPr>
            <a:r>
              <a:rPr lang="ja-JP" altLang="en-US" sz="1400" b="1" u="sng" dirty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今後しばらくの間</a:t>
            </a:r>
            <a:r>
              <a:rPr lang="ja-JP" altLang="en-US" sz="1400" b="1" u="sng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、定期的にアンケートを実施しますので、ご協力のほどよろしくお願いします。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8925"/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/>
          <a:srcRect l="7864" t="18392" r="7750" b="18509"/>
          <a:stretch/>
        </p:blipFill>
        <p:spPr>
          <a:xfrm>
            <a:off x="10731183" y="6583204"/>
            <a:ext cx="1316272" cy="27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634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7530" y="3860443"/>
            <a:ext cx="2578626" cy="2016925"/>
          </a:xfrm>
          <a:prstGeom prst="rect">
            <a:avLst/>
          </a:prstGeom>
          <a:ln>
            <a:solidFill>
              <a:srgbClr val="C0C0C0"/>
            </a:solidFill>
          </a:ln>
        </p:spPr>
      </p:pic>
      <p:sp>
        <p:nvSpPr>
          <p:cNvPr id="2" name="正方形/長方形 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13998F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参考：</a:t>
            </a:r>
            <a:r>
              <a:rPr lang="en-US" altLang="ja-JP" sz="2000" b="1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NaviLight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（ナビライト）とは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76613" y="791850"/>
            <a:ext cx="4825326" cy="38721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1399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チームパフォーマンスを測定するアンケート</a:t>
            </a:r>
            <a:endParaRPr kumimoji="1" lang="ja-JP" altLang="en-US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9047" y="1197198"/>
            <a:ext cx="1147242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NaviLight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は、皆さんのチームのパフォーマンス、チームの状態を測定するアンケートです。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51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問のアンケートにメンバーが回答すると、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そのチームの状態、チームパフォーマンス、メンバーの心理状態、チームが向上するためのヒント等を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把握することができます。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チーム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の定義はそれぞれですが、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部門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や部署、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プロジェクト等がチームとして設定されます。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/>
          <a:srcRect l="7864" t="18392" r="7750" b="18509"/>
          <a:stretch/>
        </p:blipFill>
        <p:spPr>
          <a:xfrm>
            <a:off x="10731183" y="6583204"/>
            <a:ext cx="1316272" cy="274796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137" y="2899629"/>
            <a:ext cx="2160241" cy="189763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テキスト ボックス 5"/>
          <p:cNvSpPr txBox="1"/>
          <p:nvPr/>
        </p:nvSpPr>
        <p:spPr>
          <a:xfrm>
            <a:off x="510245" y="4864233"/>
            <a:ext cx="2195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accent5"/>
                </a:solidFill>
              </a:rPr>
              <a:t>アンケートに回答</a:t>
            </a:r>
            <a:endParaRPr kumimoji="1" lang="ja-JP" altLang="en-US" sz="1600" dirty="0">
              <a:solidFill>
                <a:schemeClr val="accent5"/>
              </a:solidFill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6041" y="3402241"/>
            <a:ext cx="3341697" cy="2016926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25595" y="3065802"/>
            <a:ext cx="2580700" cy="1803104"/>
          </a:xfrm>
          <a:prstGeom prst="rect">
            <a:avLst/>
          </a:prstGeom>
          <a:ln w="190500">
            <a:noFill/>
          </a:ln>
        </p:spPr>
      </p:pic>
      <p:sp>
        <p:nvSpPr>
          <p:cNvPr id="7" name="右矢印 6"/>
          <p:cNvSpPr/>
          <p:nvPr/>
        </p:nvSpPr>
        <p:spPr>
          <a:xfrm>
            <a:off x="3063711" y="3629321"/>
            <a:ext cx="923827" cy="7813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917816" y="3044662"/>
            <a:ext cx="2195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accent5"/>
                </a:solidFill>
              </a:rPr>
              <a:t>チームパフォーマンス</a:t>
            </a:r>
            <a:endParaRPr kumimoji="1" lang="ja-JP" altLang="en-US" sz="1600" dirty="0">
              <a:solidFill>
                <a:schemeClr val="accent5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18321" y="2774763"/>
            <a:ext cx="2195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accent5"/>
                </a:solidFill>
              </a:rPr>
              <a:t>チーム状態</a:t>
            </a:r>
            <a:endParaRPr kumimoji="1" lang="ja-JP" altLang="en-US" sz="1600" dirty="0">
              <a:solidFill>
                <a:schemeClr val="accent5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297712" y="3526386"/>
            <a:ext cx="2195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solidFill>
                  <a:schemeClr val="accent5"/>
                </a:solidFill>
              </a:rPr>
              <a:t>心理状態</a:t>
            </a:r>
            <a:endParaRPr kumimoji="1" lang="ja-JP" altLang="en-US" sz="16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84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938" y="1068078"/>
            <a:ext cx="7096125" cy="19812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606051" y="1068078"/>
            <a:ext cx="6979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いろはマル Medium" panose="020B0402020203020207" pitchFamily="50" charset="-128"/>
              </a:rPr>
              <a:t>- </a:t>
            </a:r>
            <a:r>
              <a:rPr lang="ja-JP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いろはマル Medium" panose="020B0402020203020207" pitchFamily="50" charset="-128"/>
              </a:rPr>
              <a:t>チームパフォーマンス測定・向上支援ツール </a:t>
            </a:r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いろはマル Medium" panose="020B0402020203020207" pitchFamily="50" charset="-128"/>
              </a:rPr>
              <a:t>-</a:t>
            </a:r>
            <a:endParaRPr kumimoji="1" lang="ja-JP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いろはマル Medium" panose="020B0402020203020207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471" y="4812232"/>
            <a:ext cx="2535059" cy="41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0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3127</TotalTime>
  <Words>206</Words>
  <Application>Microsoft Office PowerPoint</Application>
  <PresentationFormat>ワイド画面</PresentationFormat>
  <Paragraphs>31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HGS創英角ｺﾞｼｯｸUB</vt:lpstr>
      <vt:lpstr>ＭＳ Ｐゴシック</vt:lpstr>
      <vt:lpstr>いろはマル Medium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橋本　竜也</dc:creator>
  <cp:lastModifiedBy>橋本　竜也</cp:lastModifiedBy>
  <cp:revision>117</cp:revision>
  <cp:lastPrinted>2019-09-16T23:03:26Z</cp:lastPrinted>
  <dcterms:created xsi:type="dcterms:W3CDTF">2019-08-31T05:24:07Z</dcterms:created>
  <dcterms:modified xsi:type="dcterms:W3CDTF">2021-06-09T22:30:53Z</dcterms:modified>
</cp:coreProperties>
</file>