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6" r:id="rId4"/>
    <p:sldId id="265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99FF99"/>
    <a:srgbClr val="66FF99"/>
    <a:srgbClr val="66FFCC"/>
    <a:srgbClr val="99FFCC"/>
    <a:srgbClr val="FC744A"/>
    <a:srgbClr val="E63A04"/>
    <a:srgbClr val="6E84A2"/>
    <a:srgbClr val="139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44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26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9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8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06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47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4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69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図 120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3" name="テキスト ボックス 23"/>
          <p:cNvSpPr txBox="1">
            <a:spLocks noChangeArrowheads="1"/>
          </p:cNvSpPr>
          <p:nvPr userDrawn="1"/>
        </p:nvSpPr>
        <p:spPr bwMode="auto">
          <a:xfrm>
            <a:off x="4043909" y="6599018"/>
            <a:ext cx="3841116" cy="2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/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2019 Copyright© NIHONKEIEI </a:t>
            </a:r>
            <a:r>
              <a:rPr kumimoji="1" lang="en-US" altLang="ja-JP" sz="1083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Co.,Ltd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. All rights reserved.</a:t>
            </a:r>
            <a:endParaRPr lang="en-US" altLang="ja-JP" sz="1083" dirty="0">
              <a:solidFill>
                <a:srgbClr val="404040"/>
              </a:solidFill>
              <a:latin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50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6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17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400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0" y="2743490"/>
            <a:ext cx="9951720" cy="4114510"/>
          </a:xfrm>
          <a:prstGeom prst="rect">
            <a:avLst/>
          </a:prstGeom>
          <a:solidFill>
            <a:srgbClr val="E63A04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円/楕円 150"/>
          <p:cNvSpPr/>
          <p:nvPr/>
        </p:nvSpPr>
        <p:spPr>
          <a:xfrm>
            <a:off x="4014246" y="198731"/>
            <a:ext cx="260827" cy="26048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11328784" y="10236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0891712" y="10236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1765856" y="10236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0454640" y="10236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9580496" y="10231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0017568" y="10236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9143424" y="10303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1328784" y="14503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10891712" y="14503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11765856" y="14503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10454640" y="14503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9580496" y="14498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10017568" y="14503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9143424" y="14570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11328784" y="18837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0891712" y="18837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11765856" y="18837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10454640" y="18837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9580496" y="18833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10017568" y="18837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9143424" y="18905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11328784" y="23105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10891712" y="23105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11765856" y="23105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10454640" y="23105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9580496" y="23100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10017568" y="23105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9143424" y="23172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11328784" y="27439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10891712" y="27439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11765856" y="27439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10454640" y="27439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9580496" y="27434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円/楕円 42"/>
          <p:cNvSpPr/>
          <p:nvPr/>
        </p:nvSpPr>
        <p:spPr>
          <a:xfrm>
            <a:off x="10017568" y="27439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9143424" y="27506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円/楕円 44"/>
          <p:cNvSpPr/>
          <p:nvPr/>
        </p:nvSpPr>
        <p:spPr>
          <a:xfrm>
            <a:off x="11328784" y="317066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円/楕円 45"/>
          <p:cNvSpPr/>
          <p:nvPr/>
        </p:nvSpPr>
        <p:spPr>
          <a:xfrm>
            <a:off x="10891712" y="31706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円/楕円 46"/>
          <p:cNvSpPr/>
          <p:nvPr/>
        </p:nvSpPr>
        <p:spPr>
          <a:xfrm>
            <a:off x="11765856" y="31706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10454640" y="317066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9580496" y="317021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10017568" y="31706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9143424" y="31773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11328784" y="36041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10891712" y="36041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11765856" y="36041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10454640" y="36041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円/楕円 55"/>
          <p:cNvSpPr/>
          <p:nvPr/>
        </p:nvSpPr>
        <p:spPr>
          <a:xfrm>
            <a:off x="9580496" y="36036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円/楕円 56"/>
          <p:cNvSpPr/>
          <p:nvPr/>
        </p:nvSpPr>
        <p:spPr>
          <a:xfrm>
            <a:off x="10017568" y="36041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9143424" y="36108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円/楕円 58"/>
          <p:cNvSpPr/>
          <p:nvPr/>
        </p:nvSpPr>
        <p:spPr>
          <a:xfrm>
            <a:off x="11328784" y="40308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10891712" y="40308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円/楕円 60"/>
          <p:cNvSpPr/>
          <p:nvPr/>
        </p:nvSpPr>
        <p:spPr>
          <a:xfrm>
            <a:off x="11765856" y="40308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円/楕円 61"/>
          <p:cNvSpPr/>
          <p:nvPr/>
        </p:nvSpPr>
        <p:spPr>
          <a:xfrm>
            <a:off x="10454640" y="40308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円/楕円 62"/>
          <p:cNvSpPr/>
          <p:nvPr/>
        </p:nvSpPr>
        <p:spPr>
          <a:xfrm>
            <a:off x="9580496" y="40303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円/楕円 63"/>
          <p:cNvSpPr/>
          <p:nvPr/>
        </p:nvSpPr>
        <p:spPr>
          <a:xfrm>
            <a:off x="10017568" y="40308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円/楕円 64"/>
          <p:cNvSpPr/>
          <p:nvPr/>
        </p:nvSpPr>
        <p:spPr>
          <a:xfrm>
            <a:off x="9143424" y="40375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円/楕円 65"/>
          <p:cNvSpPr/>
          <p:nvPr/>
        </p:nvSpPr>
        <p:spPr>
          <a:xfrm>
            <a:off x="11328784" y="446426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円/楕円 66"/>
          <p:cNvSpPr/>
          <p:nvPr/>
        </p:nvSpPr>
        <p:spPr>
          <a:xfrm>
            <a:off x="10891712" y="44642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/>
        </p:nvSpPr>
        <p:spPr>
          <a:xfrm>
            <a:off x="11765856" y="44642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円/楕円 68"/>
          <p:cNvSpPr/>
          <p:nvPr/>
        </p:nvSpPr>
        <p:spPr>
          <a:xfrm>
            <a:off x="10454640" y="446426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円/楕円 69"/>
          <p:cNvSpPr/>
          <p:nvPr/>
        </p:nvSpPr>
        <p:spPr>
          <a:xfrm>
            <a:off x="9580496" y="446381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円/楕円 70"/>
          <p:cNvSpPr/>
          <p:nvPr/>
        </p:nvSpPr>
        <p:spPr>
          <a:xfrm>
            <a:off x="10017568" y="44642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円/楕円 71"/>
          <p:cNvSpPr/>
          <p:nvPr/>
        </p:nvSpPr>
        <p:spPr>
          <a:xfrm>
            <a:off x="9143424" y="44709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円/楕円 72"/>
          <p:cNvSpPr/>
          <p:nvPr/>
        </p:nvSpPr>
        <p:spPr>
          <a:xfrm>
            <a:off x="11328784" y="48909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10891712" y="48909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11765856" y="48909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円/楕円 75"/>
          <p:cNvSpPr/>
          <p:nvPr/>
        </p:nvSpPr>
        <p:spPr>
          <a:xfrm>
            <a:off x="10454640" y="48909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円/楕円 76"/>
          <p:cNvSpPr/>
          <p:nvPr/>
        </p:nvSpPr>
        <p:spPr>
          <a:xfrm>
            <a:off x="9580496" y="48905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円/楕円 77"/>
          <p:cNvSpPr/>
          <p:nvPr/>
        </p:nvSpPr>
        <p:spPr>
          <a:xfrm>
            <a:off x="10017568" y="48909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円/楕円 78"/>
          <p:cNvSpPr/>
          <p:nvPr/>
        </p:nvSpPr>
        <p:spPr>
          <a:xfrm>
            <a:off x="9143424" y="48977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円/楕円 79"/>
          <p:cNvSpPr/>
          <p:nvPr/>
        </p:nvSpPr>
        <p:spPr>
          <a:xfrm>
            <a:off x="11328784" y="53244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円/楕円 80"/>
          <p:cNvSpPr/>
          <p:nvPr/>
        </p:nvSpPr>
        <p:spPr>
          <a:xfrm>
            <a:off x="10891712" y="53244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円/楕円 81"/>
          <p:cNvSpPr/>
          <p:nvPr/>
        </p:nvSpPr>
        <p:spPr>
          <a:xfrm>
            <a:off x="11765856" y="53244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円/楕円 82"/>
          <p:cNvSpPr/>
          <p:nvPr/>
        </p:nvSpPr>
        <p:spPr>
          <a:xfrm>
            <a:off x="10454640" y="53244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円/楕円 83"/>
          <p:cNvSpPr/>
          <p:nvPr/>
        </p:nvSpPr>
        <p:spPr>
          <a:xfrm>
            <a:off x="9580496" y="53239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円/楕円 84"/>
          <p:cNvSpPr/>
          <p:nvPr/>
        </p:nvSpPr>
        <p:spPr>
          <a:xfrm>
            <a:off x="10017568" y="53244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円/楕円 85"/>
          <p:cNvSpPr/>
          <p:nvPr/>
        </p:nvSpPr>
        <p:spPr>
          <a:xfrm>
            <a:off x="9143424" y="53311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円/楕円 86"/>
          <p:cNvSpPr/>
          <p:nvPr/>
        </p:nvSpPr>
        <p:spPr>
          <a:xfrm>
            <a:off x="11328784" y="57511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円/楕円 87"/>
          <p:cNvSpPr/>
          <p:nvPr/>
        </p:nvSpPr>
        <p:spPr>
          <a:xfrm>
            <a:off x="10891712" y="57511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円/楕円 88"/>
          <p:cNvSpPr/>
          <p:nvPr/>
        </p:nvSpPr>
        <p:spPr>
          <a:xfrm>
            <a:off x="11765856" y="57511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円/楕円 89"/>
          <p:cNvSpPr/>
          <p:nvPr/>
        </p:nvSpPr>
        <p:spPr>
          <a:xfrm>
            <a:off x="10454640" y="57511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円/楕円 90"/>
          <p:cNvSpPr/>
          <p:nvPr/>
        </p:nvSpPr>
        <p:spPr>
          <a:xfrm>
            <a:off x="9580496" y="57506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円/楕円 91"/>
          <p:cNvSpPr/>
          <p:nvPr/>
        </p:nvSpPr>
        <p:spPr>
          <a:xfrm>
            <a:off x="10017568" y="57511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円/楕円 92"/>
          <p:cNvSpPr/>
          <p:nvPr/>
        </p:nvSpPr>
        <p:spPr>
          <a:xfrm>
            <a:off x="9143424" y="57578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円/楕円 93"/>
          <p:cNvSpPr/>
          <p:nvPr/>
        </p:nvSpPr>
        <p:spPr>
          <a:xfrm>
            <a:off x="11328784" y="61845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円/楕円 94"/>
          <p:cNvSpPr/>
          <p:nvPr/>
        </p:nvSpPr>
        <p:spPr>
          <a:xfrm>
            <a:off x="10891712" y="61845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円/楕円 95"/>
          <p:cNvSpPr/>
          <p:nvPr/>
        </p:nvSpPr>
        <p:spPr>
          <a:xfrm>
            <a:off x="11765856" y="61845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円/楕円 96"/>
          <p:cNvSpPr/>
          <p:nvPr/>
        </p:nvSpPr>
        <p:spPr>
          <a:xfrm>
            <a:off x="10454640" y="61845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円/楕円 97"/>
          <p:cNvSpPr/>
          <p:nvPr/>
        </p:nvSpPr>
        <p:spPr>
          <a:xfrm>
            <a:off x="9580496" y="61841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円/楕円 98"/>
          <p:cNvSpPr/>
          <p:nvPr/>
        </p:nvSpPr>
        <p:spPr>
          <a:xfrm>
            <a:off x="10017568" y="61845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0" name="円/楕円 99"/>
          <p:cNvSpPr/>
          <p:nvPr/>
        </p:nvSpPr>
        <p:spPr>
          <a:xfrm>
            <a:off x="9143424" y="61913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1" name="円/楕円 100"/>
          <p:cNvSpPr/>
          <p:nvPr/>
        </p:nvSpPr>
        <p:spPr>
          <a:xfrm>
            <a:off x="11328784" y="66113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円/楕円 101"/>
          <p:cNvSpPr/>
          <p:nvPr/>
        </p:nvSpPr>
        <p:spPr>
          <a:xfrm>
            <a:off x="10891712" y="66113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円/楕円 102"/>
          <p:cNvSpPr/>
          <p:nvPr/>
        </p:nvSpPr>
        <p:spPr>
          <a:xfrm>
            <a:off x="11765856" y="66113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円/楕円 103"/>
          <p:cNvSpPr/>
          <p:nvPr/>
        </p:nvSpPr>
        <p:spPr>
          <a:xfrm>
            <a:off x="10454640" y="66113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" name="円/楕円 104"/>
          <p:cNvSpPr/>
          <p:nvPr/>
        </p:nvSpPr>
        <p:spPr>
          <a:xfrm>
            <a:off x="9580496" y="66108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円/楕円 105"/>
          <p:cNvSpPr/>
          <p:nvPr/>
        </p:nvSpPr>
        <p:spPr>
          <a:xfrm>
            <a:off x="10017568" y="66113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円/楕円 106"/>
          <p:cNvSpPr/>
          <p:nvPr/>
        </p:nvSpPr>
        <p:spPr>
          <a:xfrm>
            <a:off x="9143424" y="66180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円/楕円 128"/>
          <p:cNvSpPr/>
          <p:nvPr/>
        </p:nvSpPr>
        <p:spPr>
          <a:xfrm>
            <a:off x="11328784" y="5897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円/楕円 129"/>
          <p:cNvSpPr/>
          <p:nvPr/>
        </p:nvSpPr>
        <p:spPr>
          <a:xfrm>
            <a:off x="10891712" y="58973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円/楕円 130"/>
          <p:cNvSpPr/>
          <p:nvPr/>
        </p:nvSpPr>
        <p:spPr>
          <a:xfrm>
            <a:off x="11765856" y="58973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" name="円/楕円 131"/>
          <p:cNvSpPr/>
          <p:nvPr/>
        </p:nvSpPr>
        <p:spPr>
          <a:xfrm>
            <a:off x="10454640" y="58973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円/楕円 132"/>
          <p:cNvSpPr/>
          <p:nvPr/>
        </p:nvSpPr>
        <p:spPr>
          <a:xfrm>
            <a:off x="9580496" y="5892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円/楕円 133"/>
          <p:cNvSpPr/>
          <p:nvPr/>
        </p:nvSpPr>
        <p:spPr>
          <a:xfrm>
            <a:off x="10017568" y="58973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5" name="円/楕円 134"/>
          <p:cNvSpPr/>
          <p:nvPr/>
        </p:nvSpPr>
        <p:spPr>
          <a:xfrm>
            <a:off x="9143424" y="59645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93100" y="3115833"/>
            <a:ext cx="7963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チームパフォーマンスを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875128" y="4087479"/>
            <a:ext cx="7765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</a:rPr>
              <a:t>すばやい</a:t>
            </a:r>
            <a:r>
              <a:rPr lang="ja-JP" altLang="en-US" sz="4000" dirty="0">
                <a:solidFill>
                  <a:schemeClr val="bg1"/>
                </a:solidFill>
              </a:rPr>
              <a:t>支援・介入</a:t>
            </a:r>
            <a:r>
              <a:rPr lang="ja-JP" altLang="en-US" sz="4000" dirty="0" smtClean="0">
                <a:solidFill>
                  <a:schemeClr val="bg1"/>
                </a:solidFill>
              </a:rPr>
              <a:t>で</a:t>
            </a:r>
            <a:endParaRPr lang="en-US" altLang="ja-JP" sz="4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4" name="直線コネクタ 143"/>
          <p:cNvCxnSpPr/>
          <p:nvPr/>
        </p:nvCxnSpPr>
        <p:spPr>
          <a:xfrm flipV="1">
            <a:off x="0" y="589280"/>
            <a:ext cx="4144660" cy="1"/>
          </a:xfrm>
          <a:prstGeom prst="line">
            <a:avLst/>
          </a:prstGeom>
          <a:ln w="12700" cap="rnd">
            <a:solidFill>
              <a:srgbClr val="6E84A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76612" y="88332"/>
            <a:ext cx="425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使い方ガイド資料</a:t>
            </a:r>
            <a:endParaRPr kumimoji="1" lang="ja-JP" altLang="en-US" sz="2400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2" name="円/楕円 151"/>
          <p:cNvSpPr/>
          <p:nvPr/>
        </p:nvSpPr>
        <p:spPr>
          <a:xfrm>
            <a:off x="3983873" y="353864"/>
            <a:ext cx="154993" cy="159856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482001" y="1463600"/>
            <a:ext cx="96013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経営者</a:t>
            </a:r>
            <a:r>
              <a:rPr lang="ja-JP" altLang="en-US" sz="54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向け活用ガイド</a:t>
            </a:r>
            <a:endParaRPr kumimoji="1" lang="en-US" altLang="ja-JP" sz="54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L 字 148"/>
          <p:cNvSpPr/>
          <p:nvPr/>
        </p:nvSpPr>
        <p:spPr>
          <a:xfrm rot="5400000">
            <a:off x="287786" y="1355593"/>
            <a:ext cx="788584" cy="400153"/>
          </a:xfrm>
          <a:prstGeom prst="corner">
            <a:avLst>
              <a:gd name="adj1" fmla="val 19880"/>
              <a:gd name="adj2" fmla="val 18435"/>
            </a:avLst>
          </a:prstGeom>
          <a:solidFill>
            <a:srgbClr val="B5C0C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L 字 152"/>
          <p:cNvSpPr/>
          <p:nvPr/>
        </p:nvSpPr>
        <p:spPr>
          <a:xfrm rot="16200000">
            <a:off x="8290389" y="1991654"/>
            <a:ext cx="788584" cy="400153"/>
          </a:xfrm>
          <a:prstGeom prst="corner">
            <a:avLst>
              <a:gd name="adj1" fmla="val 19880"/>
              <a:gd name="adj2" fmla="val 18435"/>
            </a:avLst>
          </a:prstGeom>
          <a:solidFill>
            <a:srgbClr val="B5C0C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85538" y="5241907"/>
            <a:ext cx="11687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パフォーマンス</a:t>
            </a:r>
            <a:r>
              <a:rPr lang="ja-JP" altLang="en-US" sz="4000" dirty="0">
                <a:solidFill>
                  <a:schemeClr val="bg1"/>
                </a:solidFill>
              </a:rPr>
              <a:t>の</a:t>
            </a:r>
            <a:r>
              <a:rPr lang="ja-JP" altLang="en-US" sz="5400" b="1" dirty="0">
                <a:solidFill>
                  <a:schemeClr val="bg1"/>
                </a:solidFill>
              </a:rPr>
              <a:t>最大化</a:t>
            </a:r>
            <a:r>
              <a:rPr lang="ja-JP" altLang="en-US" sz="4000" dirty="0">
                <a:solidFill>
                  <a:schemeClr val="bg1"/>
                </a:solidFill>
              </a:rPr>
              <a:t>を</a:t>
            </a:r>
            <a:r>
              <a:rPr lang="ja-JP" altLang="en-US" sz="4000" dirty="0" smtClean="0">
                <a:solidFill>
                  <a:schemeClr val="bg1"/>
                </a:solidFill>
              </a:rPr>
              <a:t>図る</a:t>
            </a:r>
            <a:r>
              <a:rPr lang="ja-JP" altLang="en-US" sz="4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388995" y="2937965"/>
            <a:ext cx="43380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chemeClr val="bg1"/>
                </a:solidFill>
              </a:rPr>
              <a:t>タイムリー</a:t>
            </a:r>
            <a:r>
              <a:rPr lang="ja-JP" altLang="en-US" sz="3600" dirty="0">
                <a:solidFill>
                  <a:schemeClr val="bg1"/>
                </a:solidFill>
              </a:rPr>
              <a:t>に把握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77630" y="480266"/>
            <a:ext cx="912560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トップや人事部にとって、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人的</a:t>
            </a:r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資源を最大限活用できているのか</a:t>
            </a:r>
            <a:r>
              <a:rPr lang="ja-JP" altLang="en-US" sz="16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は重要な経営指標です。</a:t>
            </a:r>
            <a:endParaRPr lang="ja-JP" altLang="en-US" sz="16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レポート機能を使えば、</a:t>
            </a:r>
            <a:r>
              <a:rPr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簡単</a:t>
            </a:r>
            <a:r>
              <a:rPr lang="ja-JP" altLang="en-US" sz="16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に各チームのパフォーマンス状態などの</a:t>
            </a:r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状態</a:t>
            </a:r>
            <a:r>
              <a:rPr lang="ja-JP" altLang="en-US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把握</a:t>
            </a:r>
            <a:r>
              <a:rPr lang="ja-JP" altLang="en-US" sz="16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ができます</a:t>
            </a:r>
            <a:r>
              <a:rPr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6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07071" y="1811565"/>
            <a:ext cx="670560" cy="604501"/>
          </a:xfrm>
          <a:prstGeom prst="rect">
            <a:avLst/>
          </a:prstGeom>
          <a:solidFill>
            <a:srgbClr val="FB5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7710" y="188268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</a:t>
            </a:r>
            <a:endParaRPr kumimoji="1"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577630" y="494267"/>
            <a:ext cx="9408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570171" y="1453719"/>
            <a:ext cx="9408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666725" y="1562539"/>
            <a:ext cx="419731" cy="41324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70171" y="1774720"/>
            <a:ext cx="8843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フォーマンスの変動状況が一目瞭然！</a:t>
            </a:r>
            <a:endParaRPr kumimoji="1" lang="ja-JP" altLang="en-US" sz="2800" b="1" dirty="0">
              <a:solidFill>
                <a:srgbClr val="F63E0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9066" y="2683085"/>
            <a:ext cx="626563" cy="581159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2575560" y="2453684"/>
            <a:ext cx="8396919" cy="1064761"/>
          </a:xfrm>
          <a:prstGeom prst="roundRect">
            <a:avLst/>
          </a:prstGeom>
          <a:solidFill>
            <a:srgbClr val="FEE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42259" y="2530385"/>
            <a:ext cx="8130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各チームのパフォーマンス状況を時系列にグラフ表示。</a:t>
            </a:r>
            <a:endParaRPr lang="en-US" altLang="ja-JP" dirty="0" smtClean="0">
              <a:solidFill>
                <a:srgbClr val="303B4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チームの状態が改善しているのか悪化しているのか、ひと目でわかります。</a:t>
            </a:r>
            <a:endParaRPr kumimoji="1" lang="ja-JP" altLang="en-US" dirty="0">
              <a:solidFill>
                <a:srgbClr val="303B4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07071" y="4036605"/>
            <a:ext cx="670560" cy="604501"/>
          </a:xfrm>
          <a:prstGeom prst="rect">
            <a:avLst/>
          </a:prstGeom>
          <a:solidFill>
            <a:srgbClr val="FB5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68030" y="411788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</a:t>
            </a:r>
            <a:endParaRPr kumimoji="1"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66725" y="3787579"/>
            <a:ext cx="419731" cy="41324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70171" y="4010535"/>
            <a:ext cx="8843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援</a:t>
            </a:r>
            <a:r>
              <a:rPr lang="ja-JP" altLang="en-US" sz="2800" b="1" dirty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が必要な</a:t>
            </a:r>
            <a:r>
              <a:rPr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チームやリーダーを</a:t>
            </a:r>
            <a:r>
              <a:rPr lang="ja-JP" altLang="en-US" sz="2800" b="1" dirty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把握</a:t>
            </a:r>
            <a:r>
              <a:rPr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できる！</a:t>
            </a:r>
            <a:endParaRPr kumimoji="1" lang="ja-JP" altLang="en-US" sz="2800" b="1" dirty="0">
              <a:solidFill>
                <a:srgbClr val="F63E0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9066" y="5223085"/>
            <a:ext cx="626563" cy="581159"/>
          </a:xfrm>
          <a:prstGeom prst="rect">
            <a:avLst/>
          </a:prstGeom>
        </p:spPr>
      </p:pic>
      <p:sp>
        <p:nvSpPr>
          <p:cNvPr id="28" name="角丸四角形 27"/>
          <p:cNvSpPr/>
          <p:nvPr/>
        </p:nvSpPr>
        <p:spPr>
          <a:xfrm>
            <a:off x="2575560" y="4678725"/>
            <a:ext cx="8396919" cy="1694680"/>
          </a:xfrm>
          <a:prstGeom prst="roundRect">
            <a:avLst/>
          </a:prstGeom>
          <a:solidFill>
            <a:srgbClr val="FEE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42259" y="4826545"/>
            <a:ext cx="813021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一覧表示されるチームスコアは、個別に支援・フォローす</a:t>
            </a:r>
            <a:r>
              <a:rPr lang="ja-JP" altLang="en-US" dirty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lang="ja-JP" altLang="en-US" dirty="0" smtClean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必要性の判断材料となります。また、トップ</a:t>
            </a:r>
            <a:r>
              <a:rPr lang="en-US" altLang="ja-JP" dirty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dirty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リーダー</a:t>
            </a:r>
            <a:r>
              <a:rPr lang="ja-JP" altLang="en-US" dirty="0" smtClean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の面談やリーダーのマネジメント力育成にも</a:t>
            </a:r>
            <a:r>
              <a:rPr lang="ja-JP" altLang="en-US" dirty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効果的</a:t>
            </a:r>
            <a:r>
              <a:rPr lang="ja-JP" altLang="en-US" dirty="0" smtClean="0">
                <a:solidFill>
                  <a:srgbClr val="303B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kumimoji="1" lang="ja-JP" altLang="en-US" dirty="0">
              <a:solidFill>
                <a:srgbClr val="303B4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3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t="8499"/>
          <a:stretch/>
        </p:blipFill>
        <p:spPr>
          <a:xfrm>
            <a:off x="76612" y="905778"/>
            <a:ext cx="12008222" cy="4449081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パフォーマンス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の変動状況が一目瞭然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902614" y="1781279"/>
            <a:ext cx="6213483" cy="675095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3939269" y="3063229"/>
            <a:ext cx="3874833" cy="1909824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356750" y="2936012"/>
            <a:ext cx="3185437" cy="12002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/>
        </p:nvSpPr>
        <p:spPr>
          <a:xfrm rot="15347609">
            <a:off x="8128181" y="3451023"/>
            <a:ext cx="329069" cy="3779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3823522" y="2923708"/>
            <a:ext cx="423096" cy="40748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２</a:t>
            </a:r>
            <a:endParaRPr kumimoji="1" lang="ja-JP" altLang="en-US" sz="2800" dirty="0">
              <a:solidFill>
                <a:schemeClr val="bg1"/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2681292" y="1524656"/>
            <a:ext cx="423096" cy="40748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１</a:t>
            </a:r>
            <a:endParaRPr kumimoji="1" lang="ja-JP" altLang="en-US" sz="2800" dirty="0">
              <a:solidFill>
                <a:schemeClr val="bg1"/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29411" y="2260573"/>
            <a:ext cx="2399751" cy="83233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3" name="二等辺三角形 52"/>
          <p:cNvSpPr/>
          <p:nvPr/>
        </p:nvSpPr>
        <p:spPr>
          <a:xfrm rot="4105912">
            <a:off x="2535212" y="2348303"/>
            <a:ext cx="329069" cy="3779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56400" y="3092908"/>
            <a:ext cx="285276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選択</a:t>
            </a:r>
            <a:r>
              <a:rPr lang="ja-JP" altLang="en-US" sz="1600" b="1" dirty="0" smtClean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したチームの</a:t>
            </a:r>
            <a:endParaRPr lang="en-US" altLang="ja-JP" sz="1600" b="1" dirty="0" smtClean="0"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 smtClean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パフォーマンスを</a:t>
            </a:r>
            <a:endParaRPr lang="en-US" altLang="ja-JP" sz="1600" b="1" dirty="0" smtClean="0"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 smtClean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折れ線</a:t>
            </a:r>
            <a:r>
              <a:rPr lang="ja-JP" altLang="en-US" sz="1600" b="1" dirty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グラフ</a:t>
            </a:r>
            <a:r>
              <a:rPr lang="ja-JP" altLang="en-US" sz="1600" b="1" dirty="0" smtClean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で確認できます</a:t>
            </a:r>
            <a:endParaRPr lang="ja-JP" altLang="en-US" sz="1600" b="1" dirty="0"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37442" y="2389732"/>
            <a:ext cx="22438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表示</a:t>
            </a:r>
            <a:r>
              <a:rPr lang="ja-JP" altLang="en-US" sz="1600" b="1" dirty="0" smtClean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させるチームや</a:t>
            </a:r>
            <a:endParaRPr lang="en-US" altLang="ja-JP" sz="1600" b="1" dirty="0" smtClean="0"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 smtClean="0"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期間条件を選択します</a:t>
            </a:r>
            <a:endParaRPr lang="ja-JP" altLang="en-US" sz="1600" b="1" dirty="0"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2041" y="5285505"/>
            <a:ext cx="52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C74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一時期スコアは低いようだけど</a:t>
            </a:r>
            <a:r>
              <a:rPr lang="en-US" altLang="ja-JP" sz="2400" b="1" dirty="0" smtClean="0">
                <a:solidFill>
                  <a:srgbClr val="FC74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24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「上り調子」</a:t>
            </a:r>
            <a:r>
              <a:rPr lang="ja-JP" altLang="en-US" sz="2400" b="1" dirty="0" smtClean="0">
                <a:solidFill>
                  <a:srgbClr val="FC74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なら一安心。</a:t>
            </a:r>
            <a:endParaRPr kumimoji="1" lang="ja-JP" altLang="en-US" sz="2400" b="1" dirty="0">
              <a:solidFill>
                <a:srgbClr val="FC744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56732" y="4750467"/>
            <a:ext cx="5528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srgbClr val="FC74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このチーム最近スコア取れてないけど、</a:t>
            </a:r>
            <a:r>
              <a:rPr kumimoji="1" lang="ja-JP" altLang="en-US" sz="24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マネジメント</a:t>
            </a:r>
            <a:r>
              <a:rPr kumimoji="1" lang="ja-JP" altLang="en-US" sz="2400" b="1" dirty="0" smtClean="0">
                <a:solidFill>
                  <a:srgbClr val="FC744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は大丈夫か？</a:t>
            </a:r>
            <a:endParaRPr kumimoji="1" lang="ja-JP" altLang="en-US" sz="2400" b="1" dirty="0">
              <a:solidFill>
                <a:srgbClr val="FC744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 rot="7163715">
            <a:off x="6918384" y="4444746"/>
            <a:ext cx="370936" cy="491963"/>
          </a:xfrm>
          <a:prstGeom prst="downArrow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 rot="12528411">
            <a:off x="4163166" y="4758024"/>
            <a:ext cx="370936" cy="491963"/>
          </a:xfrm>
          <a:prstGeom prst="down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916" y="763316"/>
            <a:ext cx="8295838" cy="5577103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支援が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必要なチームやリーダーを把握できる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333874" y="1967474"/>
            <a:ext cx="919314" cy="4209039"/>
          </a:xfrm>
          <a:prstGeom prst="round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5193666" y="951877"/>
            <a:ext cx="3130962" cy="8095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 rot="9721889">
            <a:off x="6581698" y="1547984"/>
            <a:ext cx="329069" cy="3779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54248" y="1069551"/>
            <a:ext cx="3070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2">
                    <a:lumMod val="50000"/>
                  </a:schemeClr>
                </a:solidFill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チームスコアが高いほど、</a:t>
            </a:r>
            <a:endParaRPr kumimoji="1" lang="en-US" altLang="ja-JP" sz="1600" b="1" dirty="0" smtClean="0">
              <a:solidFill>
                <a:schemeClr val="bg2">
                  <a:lumMod val="50000"/>
                </a:schemeClr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bg2">
                    <a:lumMod val="50000"/>
                  </a:schemeClr>
                </a:solidFill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メンバーの力を引き出せている</a:t>
            </a:r>
            <a:endParaRPr kumimoji="1" lang="ja-JP" altLang="en-US" sz="1600" b="1" dirty="0">
              <a:solidFill>
                <a:schemeClr val="bg2">
                  <a:lumMod val="50000"/>
                </a:schemeClr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7339448" y="1924346"/>
            <a:ext cx="2737816" cy="4208809"/>
          </a:xfrm>
          <a:prstGeom prst="roundRect">
            <a:avLst>
              <a:gd name="adj" fmla="val 6113"/>
            </a:avLst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7773506" y="5878889"/>
            <a:ext cx="3502772" cy="8095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二等辺三角形 42"/>
          <p:cNvSpPr/>
          <p:nvPr/>
        </p:nvSpPr>
        <p:spPr>
          <a:xfrm rot="20004228">
            <a:off x="8901545" y="5640315"/>
            <a:ext cx="329069" cy="3779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51829" y="5998521"/>
            <a:ext cx="3589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50000"/>
                  </a:schemeClr>
                </a:solidFill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カテゴリーごとの点数で、</a:t>
            </a:r>
            <a:endParaRPr lang="en-US" altLang="ja-JP" sz="1600" b="1" dirty="0" smtClean="0">
              <a:solidFill>
                <a:schemeClr val="bg2">
                  <a:lumMod val="50000"/>
                </a:schemeClr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  <a:p>
            <a:r>
              <a:rPr lang="ja-JP" altLang="en-US" sz="1600" b="1" dirty="0" smtClean="0">
                <a:solidFill>
                  <a:schemeClr val="bg2">
                    <a:lumMod val="50000"/>
                  </a:schemeClr>
                </a:solidFill>
                <a:latin typeface="03スマートフォントUI" panose="02000600000000000000" pitchFamily="50" charset="-128"/>
                <a:ea typeface="03スマートフォントUI" panose="02000600000000000000" pitchFamily="50" charset="-128"/>
              </a:rPr>
              <a:t>強みや改善ポイントも明確にわかる</a:t>
            </a:r>
            <a:endParaRPr kumimoji="1" lang="ja-JP" altLang="en-US" sz="1600" b="1" dirty="0">
              <a:solidFill>
                <a:schemeClr val="bg2">
                  <a:lumMod val="50000"/>
                </a:schemeClr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8557721" y="926629"/>
            <a:ext cx="1536795" cy="430301"/>
          </a:xfrm>
          <a:prstGeom prst="round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10094516" y="1432219"/>
            <a:ext cx="2068507" cy="6584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/>
          <p:cNvSpPr/>
          <p:nvPr/>
        </p:nvSpPr>
        <p:spPr>
          <a:xfrm rot="19498013">
            <a:off x="10076225" y="1221805"/>
            <a:ext cx="329069" cy="3779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128036" y="1508641"/>
            <a:ext cx="209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ＣＳＶをエクセルで加工すれば、</a:t>
            </a:r>
            <a:r>
              <a:rPr lang="ja-JP" altLang="en-US" sz="1200" dirty="0" smtClean="0"/>
              <a:t>データ分が</a:t>
            </a:r>
            <a:r>
              <a:rPr lang="ja-JP" altLang="en-US" sz="1200" dirty="0"/>
              <a:t>思いのまま！</a:t>
            </a:r>
            <a:endParaRPr kumimoji="1" lang="ja-JP" altLang="en-US" sz="1200" b="1" dirty="0">
              <a:solidFill>
                <a:schemeClr val="bg2">
                  <a:lumMod val="50000"/>
                </a:schemeClr>
              </a:solidFill>
              <a:latin typeface="03スマートフォントUI" panose="02000600000000000000" pitchFamily="50" charset="-128"/>
              <a:ea typeface="03スマートフォントUI" panose="02000600000000000000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435" y="676459"/>
            <a:ext cx="635368" cy="785483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64" y="5428748"/>
            <a:ext cx="635368" cy="785483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13" y="844456"/>
            <a:ext cx="515023" cy="63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252</Words>
  <Application>Microsoft Office PowerPoint</Application>
  <PresentationFormat>ワイド画面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03スマートフォントUI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竜也</dc:creator>
  <cp:lastModifiedBy>01378</cp:lastModifiedBy>
  <cp:revision>79</cp:revision>
  <cp:lastPrinted>2019-09-10T02:40:23Z</cp:lastPrinted>
  <dcterms:created xsi:type="dcterms:W3CDTF">2019-08-31T05:24:07Z</dcterms:created>
  <dcterms:modified xsi:type="dcterms:W3CDTF">2019-09-26T10:38:59Z</dcterms:modified>
</cp:coreProperties>
</file>