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7" r:id="rId3"/>
    <p:sldId id="269" r:id="rId4"/>
    <p:sldId id="270" r:id="rId5"/>
    <p:sldId id="271" r:id="rId6"/>
    <p:sldId id="274" r:id="rId7"/>
    <p:sldId id="272" r:id="rId8"/>
    <p:sldId id="277" r:id="rId9"/>
    <p:sldId id="278" r:id="rId10"/>
    <p:sldId id="273" r:id="rId11"/>
    <p:sldId id="279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44A"/>
    <a:srgbClr val="CCFFCC"/>
    <a:srgbClr val="CCFF99"/>
    <a:srgbClr val="99FF99"/>
    <a:srgbClr val="66FF99"/>
    <a:srgbClr val="66FFCC"/>
    <a:srgbClr val="99FFCC"/>
    <a:srgbClr val="E63A04"/>
    <a:srgbClr val="6E84A2"/>
    <a:srgbClr val="139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7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2019 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11328784" y="10236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/>
          <p:nvPr userDrawn="1"/>
        </p:nvSpPr>
        <p:spPr>
          <a:xfrm>
            <a:off x="10891712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 userDrawn="1"/>
        </p:nvSpPr>
        <p:spPr>
          <a:xfrm>
            <a:off x="11765856" y="10236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10454640" y="10236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/>
          <p:nvPr userDrawn="1"/>
        </p:nvSpPr>
        <p:spPr>
          <a:xfrm>
            <a:off x="9580496" y="10231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/>
          <p:nvPr userDrawn="1"/>
        </p:nvSpPr>
        <p:spPr>
          <a:xfrm>
            <a:off x="10017568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 userDrawn="1"/>
        </p:nvSpPr>
        <p:spPr>
          <a:xfrm>
            <a:off x="9143424" y="103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 userDrawn="1"/>
        </p:nvSpPr>
        <p:spPr>
          <a:xfrm>
            <a:off x="11328784" y="14503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10891712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 userDrawn="1"/>
        </p:nvSpPr>
        <p:spPr>
          <a:xfrm>
            <a:off x="11765856" y="145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 userDrawn="1"/>
        </p:nvSpPr>
        <p:spPr>
          <a:xfrm>
            <a:off x="10454640" y="14503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 userDrawn="1"/>
        </p:nvSpPr>
        <p:spPr>
          <a:xfrm>
            <a:off x="9580496" y="14498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 userDrawn="1"/>
        </p:nvSpPr>
        <p:spPr>
          <a:xfrm>
            <a:off x="10017568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 userDrawn="1"/>
        </p:nvSpPr>
        <p:spPr>
          <a:xfrm>
            <a:off x="9143424" y="14570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円/楕円 21"/>
          <p:cNvSpPr/>
          <p:nvPr userDrawn="1"/>
        </p:nvSpPr>
        <p:spPr>
          <a:xfrm>
            <a:off x="11328784" y="18837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円/楕円 22"/>
          <p:cNvSpPr/>
          <p:nvPr userDrawn="1"/>
        </p:nvSpPr>
        <p:spPr>
          <a:xfrm>
            <a:off x="10891712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11765856" y="18837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円/楕円 24"/>
          <p:cNvSpPr/>
          <p:nvPr userDrawn="1"/>
        </p:nvSpPr>
        <p:spPr>
          <a:xfrm>
            <a:off x="10454640" y="18837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円/楕円 25"/>
          <p:cNvSpPr/>
          <p:nvPr userDrawn="1"/>
        </p:nvSpPr>
        <p:spPr>
          <a:xfrm>
            <a:off x="9580496" y="18833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10017568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 userDrawn="1"/>
        </p:nvSpPr>
        <p:spPr>
          <a:xfrm>
            <a:off x="9143424" y="189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 userDrawn="1"/>
        </p:nvSpPr>
        <p:spPr>
          <a:xfrm>
            <a:off x="11328784" y="23105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10891712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 userDrawn="1"/>
        </p:nvSpPr>
        <p:spPr>
          <a:xfrm>
            <a:off x="11765856" y="231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 userDrawn="1"/>
        </p:nvSpPr>
        <p:spPr>
          <a:xfrm>
            <a:off x="10454640" y="23105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円/楕円 32"/>
          <p:cNvSpPr/>
          <p:nvPr userDrawn="1"/>
        </p:nvSpPr>
        <p:spPr>
          <a:xfrm>
            <a:off x="9580496" y="23100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円/楕円 33"/>
          <p:cNvSpPr/>
          <p:nvPr userDrawn="1"/>
        </p:nvSpPr>
        <p:spPr>
          <a:xfrm>
            <a:off x="10017568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円/楕円 34"/>
          <p:cNvSpPr/>
          <p:nvPr userDrawn="1"/>
        </p:nvSpPr>
        <p:spPr>
          <a:xfrm>
            <a:off x="9143424" y="23172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円/楕円 35"/>
          <p:cNvSpPr/>
          <p:nvPr userDrawn="1"/>
        </p:nvSpPr>
        <p:spPr>
          <a:xfrm>
            <a:off x="11328784" y="27439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 userDrawn="1"/>
        </p:nvSpPr>
        <p:spPr>
          <a:xfrm>
            <a:off x="10891712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 userDrawn="1"/>
        </p:nvSpPr>
        <p:spPr>
          <a:xfrm>
            <a:off x="11765856" y="27439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 userDrawn="1"/>
        </p:nvSpPr>
        <p:spPr>
          <a:xfrm>
            <a:off x="10454640" y="27439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/楕円 39"/>
          <p:cNvSpPr/>
          <p:nvPr userDrawn="1"/>
        </p:nvSpPr>
        <p:spPr>
          <a:xfrm>
            <a:off x="9580496" y="27434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円/楕円 40"/>
          <p:cNvSpPr/>
          <p:nvPr userDrawn="1"/>
        </p:nvSpPr>
        <p:spPr>
          <a:xfrm>
            <a:off x="10017568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 userDrawn="1"/>
        </p:nvSpPr>
        <p:spPr>
          <a:xfrm>
            <a:off x="9143424" y="275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円/楕円 42"/>
          <p:cNvSpPr/>
          <p:nvPr userDrawn="1"/>
        </p:nvSpPr>
        <p:spPr>
          <a:xfrm>
            <a:off x="11328784" y="31706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円/楕円 43"/>
          <p:cNvSpPr/>
          <p:nvPr userDrawn="1"/>
        </p:nvSpPr>
        <p:spPr>
          <a:xfrm>
            <a:off x="10891712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円/楕円 44"/>
          <p:cNvSpPr/>
          <p:nvPr userDrawn="1"/>
        </p:nvSpPr>
        <p:spPr>
          <a:xfrm>
            <a:off x="11765856" y="317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円/楕円 45"/>
          <p:cNvSpPr/>
          <p:nvPr userDrawn="1"/>
        </p:nvSpPr>
        <p:spPr>
          <a:xfrm>
            <a:off x="10454640" y="31706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円/楕円 46"/>
          <p:cNvSpPr/>
          <p:nvPr userDrawn="1"/>
        </p:nvSpPr>
        <p:spPr>
          <a:xfrm>
            <a:off x="9580496" y="31702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円/楕円 47"/>
          <p:cNvSpPr/>
          <p:nvPr userDrawn="1"/>
        </p:nvSpPr>
        <p:spPr>
          <a:xfrm>
            <a:off x="10017568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 userDrawn="1"/>
        </p:nvSpPr>
        <p:spPr>
          <a:xfrm>
            <a:off x="9143424" y="31773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/楕円 49"/>
          <p:cNvSpPr/>
          <p:nvPr userDrawn="1"/>
        </p:nvSpPr>
        <p:spPr>
          <a:xfrm>
            <a:off x="11328784" y="36041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 userDrawn="1"/>
        </p:nvSpPr>
        <p:spPr>
          <a:xfrm>
            <a:off x="10891712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/楕円 51"/>
          <p:cNvSpPr/>
          <p:nvPr userDrawn="1"/>
        </p:nvSpPr>
        <p:spPr>
          <a:xfrm>
            <a:off x="11765856" y="36041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52"/>
          <p:cNvSpPr/>
          <p:nvPr userDrawn="1"/>
        </p:nvSpPr>
        <p:spPr>
          <a:xfrm>
            <a:off x="10454640" y="36041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円/楕円 53"/>
          <p:cNvSpPr/>
          <p:nvPr userDrawn="1"/>
        </p:nvSpPr>
        <p:spPr>
          <a:xfrm>
            <a:off x="9580496" y="36036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 userDrawn="1"/>
        </p:nvSpPr>
        <p:spPr>
          <a:xfrm>
            <a:off x="10017568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円/楕円 55"/>
          <p:cNvSpPr/>
          <p:nvPr userDrawn="1"/>
        </p:nvSpPr>
        <p:spPr>
          <a:xfrm>
            <a:off x="9143424" y="361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円/楕円 56"/>
          <p:cNvSpPr/>
          <p:nvPr userDrawn="1"/>
        </p:nvSpPr>
        <p:spPr>
          <a:xfrm>
            <a:off x="11328784" y="40308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 userDrawn="1"/>
        </p:nvSpPr>
        <p:spPr>
          <a:xfrm>
            <a:off x="10891712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円/楕円 58"/>
          <p:cNvSpPr/>
          <p:nvPr userDrawn="1"/>
        </p:nvSpPr>
        <p:spPr>
          <a:xfrm>
            <a:off x="11765856" y="403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円/楕円 59"/>
          <p:cNvSpPr/>
          <p:nvPr userDrawn="1"/>
        </p:nvSpPr>
        <p:spPr>
          <a:xfrm>
            <a:off x="10454640" y="40308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円/楕円 60"/>
          <p:cNvSpPr/>
          <p:nvPr userDrawn="1"/>
        </p:nvSpPr>
        <p:spPr>
          <a:xfrm>
            <a:off x="9580496" y="40303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円/楕円 61"/>
          <p:cNvSpPr/>
          <p:nvPr userDrawn="1"/>
        </p:nvSpPr>
        <p:spPr>
          <a:xfrm>
            <a:off x="10017568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円/楕円 62"/>
          <p:cNvSpPr/>
          <p:nvPr userDrawn="1"/>
        </p:nvSpPr>
        <p:spPr>
          <a:xfrm>
            <a:off x="9143424" y="40375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円/楕円 63"/>
          <p:cNvSpPr/>
          <p:nvPr userDrawn="1"/>
        </p:nvSpPr>
        <p:spPr>
          <a:xfrm>
            <a:off x="11328784" y="44642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円/楕円 64"/>
          <p:cNvSpPr/>
          <p:nvPr userDrawn="1"/>
        </p:nvSpPr>
        <p:spPr>
          <a:xfrm>
            <a:off x="10891712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円/楕円 65"/>
          <p:cNvSpPr/>
          <p:nvPr userDrawn="1"/>
        </p:nvSpPr>
        <p:spPr>
          <a:xfrm>
            <a:off x="11765856" y="44642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円/楕円 66"/>
          <p:cNvSpPr/>
          <p:nvPr userDrawn="1"/>
        </p:nvSpPr>
        <p:spPr>
          <a:xfrm>
            <a:off x="10454640" y="44642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 userDrawn="1"/>
        </p:nvSpPr>
        <p:spPr>
          <a:xfrm>
            <a:off x="9580496" y="44638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円/楕円 68"/>
          <p:cNvSpPr/>
          <p:nvPr userDrawn="1"/>
        </p:nvSpPr>
        <p:spPr>
          <a:xfrm>
            <a:off x="10017568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円/楕円 69"/>
          <p:cNvSpPr/>
          <p:nvPr userDrawn="1"/>
        </p:nvSpPr>
        <p:spPr>
          <a:xfrm>
            <a:off x="9143424" y="447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円/楕円 70"/>
          <p:cNvSpPr/>
          <p:nvPr userDrawn="1"/>
        </p:nvSpPr>
        <p:spPr>
          <a:xfrm>
            <a:off x="11328784" y="48909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円/楕円 71"/>
          <p:cNvSpPr/>
          <p:nvPr userDrawn="1"/>
        </p:nvSpPr>
        <p:spPr>
          <a:xfrm>
            <a:off x="10891712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円/楕円 72"/>
          <p:cNvSpPr/>
          <p:nvPr userDrawn="1"/>
        </p:nvSpPr>
        <p:spPr>
          <a:xfrm>
            <a:off x="11765856" y="489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円/楕円 73"/>
          <p:cNvSpPr/>
          <p:nvPr userDrawn="1"/>
        </p:nvSpPr>
        <p:spPr>
          <a:xfrm>
            <a:off x="10454640" y="48909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円/楕円 74"/>
          <p:cNvSpPr/>
          <p:nvPr userDrawn="1"/>
        </p:nvSpPr>
        <p:spPr>
          <a:xfrm>
            <a:off x="9580496" y="48905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円/楕円 75"/>
          <p:cNvSpPr/>
          <p:nvPr userDrawn="1"/>
        </p:nvSpPr>
        <p:spPr>
          <a:xfrm>
            <a:off x="10017568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円/楕円 76"/>
          <p:cNvSpPr/>
          <p:nvPr userDrawn="1"/>
        </p:nvSpPr>
        <p:spPr>
          <a:xfrm>
            <a:off x="9143424" y="48977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円/楕円 77"/>
          <p:cNvSpPr/>
          <p:nvPr userDrawn="1"/>
        </p:nvSpPr>
        <p:spPr>
          <a:xfrm>
            <a:off x="11328784" y="53244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円/楕円 78"/>
          <p:cNvSpPr/>
          <p:nvPr userDrawn="1"/>
        </p:nvSpPr>
        <p:spPr>
          <a:xfrm>
            <a:off x="10891712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円/楕円 79"/>
          <p:cNvSpPr/>
          <p:nvPr userDrawn="1"/>
        </p:nvSpPr>
        <p:spPr>
          <a:xfrm>
            <a:off x="11765856" y="53244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円/楕円 80"/>
          <p:cNvSpPr/>
          <p:nvPr userDrawn="1"/>
        </p:nvSpPr>
        <p:spPr>
          <a:xfrm>
            <a:off x="10454640" y="53244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円/楕円 81"/>
          <p:cNvSpPr/>
          <p:nvPr userDrawn="1"/>
        </p:nvSpPr>
        <p:spPr>
          <a:xfrm>
            <a:off x="9580496" y="53239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円/楕円 82"/>
          <p:cNvSpPr/>
          <p:nvPr userDrawn="1"/>
        </p:nvSpPr>
        <p:spPr>
          <a:xfrm>
            <a:off x="10017568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円/楕円 83"/>
          <p:cNvSpPr/>
          <p:nvPr userDrawn="1"/>
        </p:nvSpPr>
        <p:spPr>
          <a:xfrm>
            <a:off x="9143424" y="533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円/楕円 84"/>
          <p:cNvSpPr/>
          <p:nvPr userDrawn="1"/>
        </p:nvSpPr>
        <p:spPr>
          <a:xfrm>
            <a:off x="11328784" y="57511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円/楕円 85"/>
          <p:cNvSpPr/>
          <p:nvPr userDrawn="1"/>
        </p:nvSpPr>
        <p:spPr>
          <a:xfrm>
            <a:off x="10891712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円/楕円 86"/>
          <p:cNvSpPr/>
          <p:nvPr userDrawn="1"/>
        </p:nvSpPr>
        <p:spPr>
          <a:xfrm>
            <a:off x="11765856" y="575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円/楕円 87"/>
          <p:cNvSpPr/>
          <p:nvPr userDrawn="1"/>
        </p:nvSpPr>
        <p:spPr>
          <a:xfrm>
            <a:off x="10454640" y="57511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円/楕円 88"/>
          <p:cNvSpPr/>
          <p:nvPr userDrawn="1"/>
        </p:nvSpPr>
        <p:spPr>
          <a:xfrm>
            <a:off x="9580496" y="57506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円/楕円 89"/>
          <p:cNvSpPr/>
          <p:nvPr userDrawn="1"/>
        </p:nvSpPr>
        <p:spPr>
          <a:xfrm>
            <a:off x="10017568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円/楕円 90"/>
          <p:cNvSpPr/>
          <p:nvPr userDrawn="1"/>
        </p:nvSpPr>
        <p:spPr>
          <a:xfrm>
            <a:off x="9143424" y="57578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円/楕円 91"/>
          <p:cNvSpPr/>
          <p:nvPr userDrawn="1"/>
        </p:nvSpPr>
        <p:spPr>
          <a:xfrm>
            <a:off x="11328784" y="61845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円/楕円 92"/>
          <p:cNvSpPr/>
          <p:nvPr userDrawn="1"/>
        </p:nvSpPr>
        <p:spPr>
          <a:xfrm>
            <a:off x="10891712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円/楕円 93"/>
          <p:cNvSpPr/>
          <p:nvPr userDrawn="1"/>
        </p:nvSpPr>
        <p:spPr>
          <a:xfrm>
            <a:off x="11765856" y="61845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円/楕円 94"/>
          <p:cNvSpPr/>
          <p:nvPr userDrawn="1"/>
        </p:nvSpPr>
        <p:spPr>
          <a:xfrm>
            <a:off x="10454640" y="61845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円/楕円 95"/>
          <p:cNvSpPr/>
          <p:nvPr userDrawn="1"/>
        </p:nvSpPr>
        <p:spPr>
          <a:xfrm>
            <a:off x="9580496" y="61841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円/楕円 96"/>
          <p:cNvSpPr/>
          <p:nvPr userDrawn="1"/>
        </p:nvSpPr>
        <p:spPr>
          <a:xfrm>
            <a:off x="10017568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円/楕円 97"/>
          <p:cNvSpPr/>
          <p:nvPr userDrawn="1"/>
        </p:nvSpPr>
        <p:spPr>
          <a:xfrm>
            <a:off x="9143424" y="619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円/楕円 98"/>
          <p:cNvSpPr/>
          <p:nvPr userDrawn="1"/>
        </p:nvSpPr>
        <p:spPr>
          <a:xfrm>
            <a:off x="11328784" y="66113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円/楕円 99"/>
          <p:cNvSpPr/>
          <p:nvPr userDrawn="1"/>
        </p:nvSpPr>
        <p:spPr>
          <a:xfrm>
            <a:off x="10891712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1" name="円/楕円 100"/>
          <p:cNvSpPr/>
          <p:nvPr userDrawn="1"/>
        </p:nvSpPr>
        <p:spPr>
          <a:xfrm>
            <a:off x="11765856" y="661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円/楕円 101"/>
          <p:cNvSpPr/>
          <p:nvPr userDrawn="1"/>
        </p:nvSpPr>
        <p:spPr>
          <a:xfrm>
            <a:off x="10454640" y="66113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円/楕円 102"/>
          <p:cNvSpPr/>
          <p:nvPr userDrawn="1"/>
        </p:nvSpPr>
        <p:spPr>
          <a:xfrm>
            <a:off x="9580496" y="66108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円/楕円 103"/>
          <p:cNvSpPr/>
          <p:nvPr userDrawn="1"/>
        </p:nvSpPr>
        <p:spPr>
          <a:xfrm>
            <a:off x="10017568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" name="円/楕円 104"/>
          <p:cNvSpPr/>
          <p:nvPr userDrawn="1"/>
        </p:nvSpPr>
        <p:spPr>
          <a:xfrm>
            <a:off x="9143424" y="66180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円/楕円 105"/>
          <p:cNvSpPr/>
          <p:nvPr userDrawn="1"/>
        </p:nvSpPr>
        <p:spPr>
          <a:xfrm>
            <a:off x="11328784" y="5897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円/楕円 106"/>
          <p:cNvSpPr/>
          <p:nvPr userDrawn="1"/>
        </p:nvSpPr>
        <p:spPr>
          <a:xfrm>
            <a:off x="10891712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円/楕円 107"/>
          <p:cNvSpPr/>
          <p:nvPr userDrawn="1"/>
        </p:nvSpPr>
        <p:spPr>
          <a:xfrm>
            <a:off x="11765856" y="58973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円/楕円 108"/>
          <p:cNvSpPr/>
          <p:nvPr userDrawn="1"/>
        </p:nvSpPr>
        <p:spPr>
          <a:xfrm>
            <a:off x="10454640" y="58973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円/楕円 109"/>
          <p:cNvSpPr/>
          <p:nvPr userDrawn="1"/>
        </p:nvSpPr>
        <p:spPr>
          <a:xfrm>
            <a:off x="9580496" y="5892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円/楕円 110"/>
          <p:cNvSpPr/>
          <p:nvPr userDrawn="1"/>
        </p:nvSpPr>
        <p:spPr>
          <a:xfrm>
            <a:off x="10017568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円/楕円 111"/>
          <p:cNvSpPr/>
          <p:nvPr userDrawn="1"/>
        </p:nvSpPr>
        <p:spPr>
          <a:xfrm>
            <a:off x="9143424" y="59645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3" name="図 112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114" name="正方形/長方形 113"/>
          <p:cNvSpPr>
            <a:spLocks noChangeArrowheads="1"/>
          </p:cNvSpPr>
          <p:nvPr userDrawn="1"/>
        </p:nvSpPr>
        <p:spPr bwMode="auto">
          <a:xfrm rot="5400000">
            <a:off x="-624273" y="2346325"/>
            <a:ext cx="1485900" cy="247650"/>
          </a:xfrm>
          <a:prstGeom prst="rect">
            <a:avLst/>
          </a:prstGeom>
          <a:solidFill>
            <a:srgbClr val="FC744A"/>
          </a:solidFill>
          <a:ln>
            <a:noFill/>
          </a:ln>
          <a:extLst/>
        </p:spPr>
        <p:txBody>
          <a:bodyPr rot="10800000" vert="eaVert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/>
            <a:endParaRPr lang="ja-JP" altLang="ja-JP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16" name="タイトル プレースホルダ 1"/>
          <p:cNvSpPr>
            <a:spLocks noGrp="1"/>
          </p:cNvSpPr>
          <p:nvPr>
            <p:ph type="ctrTitle"/>
          </p:nvPr>
        </p:nvSpPr>
        <p:spPr>
          <a:xfrm>
            <a:off x="303212" y="2033954"/>
            <a:ext cx="8496175" cy="864096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1467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17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2624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9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44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4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06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47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42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69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図 120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3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2019 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50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6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00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</a:rPr>
              <a:t>第１回ミーティング</a:t>
            </a:r>
            <a:r>
              <a:rPr lang="en-US" altLang="ja-JP" sz="32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ja-JP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</a:rPr>
              <a:t>（必要に応じて修正してください）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2014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施策を決定する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6061" y="773190"/>
            <a:ext cx="116759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①～③をみてきた中で「今、私たちは何に注力していくのか」を決定します。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これまでの、お互いの意見の中で、「チームで取り組んでいきたいこと」を話し合います。できるだけ実現可能なもの、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絞るのが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いでしょう。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決定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した施策は忘れないように登録しましょう。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また、立てた施策は検証することが最も重要です。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あわせて次回の振り返り日程（再チャレンジ予約）も設定しましょう。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09" y="4140831"/>
            <a:ext cx="4564525" cy="245733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02109" y="4584667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34" y="4182423"/>
            <a:ext cx="4115873" cy="229110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194719" y="454314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123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03775" y="1157475"/>
            <a:ext cx="106934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最後に、チーム施策の中でも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「自分が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取り組みたいこと・自分がやること」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を一つ決定し、ポストイットに記入してください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したポストイットの内容をメンバーで共有し、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回ミーティング、終了です。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個人での取組みを共有する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1520" flipH="1">
            <a:off x="6340244" y="3726666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21" y="3581083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180025" y="4218384"/>
            <a:ext cx="1790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毎日仕事終わりに自分のチームへの関わりを振り返る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21062046">
            <a:off x="6711541" y="4323530"/>
            <a:ext cx="1911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一日一日、今日は顧客にどんな役立ちができたか考える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71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ミーティングルール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2719" y="4249244"/>
            <a:ext cx="96744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「チームをどのように運営していくか」それは絶対的な解が存在しない領域です。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自分も相手も絶えず変化しています。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昨日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は「お互いに褒めあうこと」で上手くいった関係性も、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明日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には褒めあったことで「馴れ合い」の関係性になってしまうこともあります。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その場その場のチームを観察し、定期的な取り組みとしていきましょう。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4530" y="3601707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489" y="3682988"/>
            <a:ext cx="60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定期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674184" y="3352681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7630" y="3575637"/>
            <a:ext cx="884305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期的に自分たちの取組みを見直しましょう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14530" y="1239875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74184" y="990849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7629" y="1213805"/>
            <a:ext cx="100852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いは「違い」として優劣・善悪をつけるのは保留しましょう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60571" y="1337488"/>
            <a:ext cx="60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違い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9856" y="1917081"/>
            <a:ext cx="10068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働き方や価値観が多様性を増す中で、同じ結果をみてもそれを「良い」と捉えるか「まだまだ」と捉えるかは人それぞれ。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いの感じ方・考え方の「違い」は「違い」として、善悪や正否の判断は一旦保留し、異なる私たちにはどんなことができるのかを考えていきましょう。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84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話し合いの流れ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23132" y="2162245"/>
            <a:ext cx="85529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１．思い描く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チーム像を共有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２．レポート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について考察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３．考察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４．ポイントについて考察する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５．施策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を決定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６．個人での施策を共有する</a:t>
            </a: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lnSpc>
                <a:spcPct val="50000"/>
              </a:lnSpc>
              <a:buFont typeface="+mj-lt"/>
              <a:buAutoNum type="arabicPeriod"/>
            </a:pPr>
            <a:endParaRPr kumimoji="1" lang="ja-JP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27717" y="1149962"/>
            <a:ext cx="8686800" cy="4338051"/>
          </a:xfrm>
          <a:prstGeom prst="roundRect">
            <a:avLst/>
          </a:prstGeom>
          <a:noFill/>
          <a:ln w="38100">
            <a:solidFill>
              <a:srgbClr val="FC744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4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思い描くチーム像を共有する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34555" y="981309"/>
            <a:ext cx="972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ある日、私たち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テレビに紹介されることになりました。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そのテレビの中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では、私たちの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は「○○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素晴らしい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といわれています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何が素晴らしい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言われて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いたいですか？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4558" y="334026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私自身は・・・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34557" y="3987266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メンバ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は・・・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34556" y="470880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は・・・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34555" y="550634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顧客から見た私たち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は・・・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70156" y="871182"/>
            <a:ext cx="9913434" cy="1838564"/>
          </a:xfrm>
          <a:prstGeom prst="roundRect">
            <a:avLst/>
          </a:prstGeom>
          <a:noFill/>
          <a:ln w="38100">
            <a:solidFill>
              <a:srgbClr val="FC744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ãã¤ã¯ãæã¤æã®ã¤ã©ã¹ãï¼ã¤ã³ã¿ãã¥ã¼ï¼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96200" y="1824507"/>
            <a:ext cx="1103702" cy="121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レポートについて考察する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1026" y="1023208"/>
            <a:ext cx="11708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結果の冒頭は、今のあなたのチームのチームパフォーマンスを示しています。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レポートを読み、「感じたこと・気になったこと」をポストイットに書き出します。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5" y="2368145"/>
            <a:ext cx="5418290" cy="352836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4290" r="51072" b="7350"/>
          <a:stretch/>
        </p:blipFill>
        <p:spPr>
          <a:xfrm>
            <a:off x="5923148" y="2573885"/>
            <a:ext cx="2974446" cy="340743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3" t="14426" r="16082" b="9379"/>
          <a:stretch/>
        </p:blipFill>
        <p:spPr>
          <a:xfrm>
            <a:off x="9062617" y="2573885"/>
            <a:ext cx="3039191" cy="332234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185209" y="3270663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3814" y="3270663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2991" y="4547826"/>
            <a:ext cx="4977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280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1520" flipH="1">
            <a:off x="5726926" y="1942472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03" y="1796889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考察の共有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8480">
            <a:off x="18522" y="4061689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rot="633501">
            <a:off x="772669" y="4730076"/>
            <a:ext cx="1604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チーム向上への取組みがあまりできていない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50483" y="2534551"/>
            <a:ext cx="1604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思ったより結果がよくてビックリした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11189" y="4593198"/>
            <a:ext cx="2109815" cy="19088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86894" y="2240603"/>
            <a:ext cx="2109815" cy="1908882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07614" y="897623"/>
            <a:ext cx="11260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一人ひとりが書いたポストイットを出しながら自分が「感じたこと・気づいたこと」を共有します。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さらに、共有した上で改めて感じたことを共有します。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3643" y="4793690"/>
            <a:ext cx="1604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チームに対してあまり考えたことがなかったことに気づいた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39348" y="2461034"/>
            <a:ext cx="1604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自己向上への取組が高くて、そこまで自分はできてるのかなと思った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1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42857" y="4061690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9354432" y="4825407"/>
            <a:ext cx="1604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思ったよりいいチームかもしれない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21062046">
            <a:off x="6098223" y="2677834"/>
            <a:ext cx="1911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クリエイティブ行動</a:t>
            </a:r>
            <a:r>
              <a:rPr kumimoji="1" lang="en-US" altLang="ja-JP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…</a:t>
            </a:r>
          </a:p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難しい</a:t>
            </a:r>
            <a:r>
              <a:rPr lang="en-US" altLang="ja-JP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…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3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3148" y="886767"/>
            <a:ext cx="11304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①には、あなたたちのチームの</a:t>
            </a: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強み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まずは、自分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たちの出来ているところ・よいところ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問いを参考に強みを深堀りしてみましょう。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59" y="3563081"/>
            <a:ext cx="4465707" cy="240812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420461" y="5077160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72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ポイントについて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3148" y="886767"/>
            <a:ext cx="11304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には、あなたたちのチームの</a:t>
            </a:r>
            <a:r>
              <a:rPr lang="ja-JP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</a:t>
            </a:r>
            <a:r>
              <a:rPr lang="ja-JP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のさらなる伸び白ポイントに目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問いを参考に弱みを深堀りしてみましょう。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971" y="3661032"/>
            <a:ext cx="4130398" cy="230143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277319" y="495369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37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31" y="3733049"/>
            <a:ext cx="4115157" cy="223285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ポイントについて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0485" y="812948"/>
            <a:ext cx="116988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③には、あなたたちのチームの</a:t>
            </a:r>
            <a:r>
              <a:rPr lang="ja-JP" altLang="en-US" sz="36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隠れたポイント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隠れたポイントは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メンバ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回答のばらつきが最も高かったものになりま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。お互いの感じ方の違いに目を向けましょう。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問いを参考に隠れたポイントを深堀りしてみましょう。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77319" y="495369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775541" y="3767603"/>
            <a:ext cx="2101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③について考察する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3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859</Words>
  <Application>Microsoft Office PowerPoint</Application>
  <PresentationFormat>ワイド画面</PresentationFormat>
  <Paragraphs>94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HG教科書体</vt:lpstr>
      <vt:lpstr>ＭＳ Ｐゴシック</vt:lpstr>
      <vt:lpstr>メイリオ</vt:lpstr>
      <vt:lpstr>Arial</vt:lpstr>
      <vt:lpstr>Calibri</vt:lpstr>
      <vt:lpstr>Calibri Light</vt:lpstr>
      <vt:lpstr>Office テーマ</vt:lpstr>
      <vt:lpstr>第１回ミーティング （必要に応じて修正してください）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竜也</dc:creator>
  <cp:lastModifiedBy>01378</cp:lastModifiedBy>
  <cp:revision>95</cp:revision>
  <cp:lastPrinted>2019-09-16T23:03:26Z</cp:lastPrinted>
  <dcterms:created xsi:type="dcterms:W3CDTF">2019-08-31T05:24:07Z</dcterms:created>
  <dcterms:modified xsi:type="dcterms:W3CDTF">2019-09-26T08:24:45Z</dcterms:modified>
</cp:coreProperties>
</file>